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111"/>
  </p:notesMasterIdLst>
  <p:handoutMasterIdLst>
    <p:handoutMasterId r:id="rId112"/>
  </p:handoutMasterIdLst>
  <p:sldIdLst>
    <p:sldId id="256" r:id="rId4"/>
    <p:sldId id="381" r:id="rId5"/>
    <p:sldId id="258" r:id="rId6"/>
    <p:sldId id="266" r:id="rId7"/>
    <p:sldId id="267" r:id="rId8"/>
    <p:sldId id="259" r:id="rId9"/>
    <p:sldId id="268" r:id="rId10"/>
    <p:sldId id="269" r:id="rId11"/>
    <p:sldId id="270" r:id="rId12"/>
    <p:sldId id="271" r:id="rId13"/>
    <p:sldId id="272" r:id="rId14"/>
    <p:sldId id="260" r:id="rId15"/>
    <p:sldId id="273" r:id="rId16"/>
    <p:sldId id="274" r:id="rId17"/>
    <p:sldId id="275" r:id="rId18"/>
    <p:sldId id="343" r:id="rId19"/>
    <p:sldId id="276" r:id="rId20"/>
    <p:sldId id="277" r:id="rId21"/>
    <p:sldId id="278" r:id="rId22"/>
    <p:sldId id="342" r:id="rId23"/>
    <p:sldId id="261" r:id="rId24"/>
    <p:sldId id="279" r:id="rId25"/>
    <p:sldId id="280" r:id="rId26"/>
    <p:sldId id="281" r:id="rId27"/>
    <p:sldId id="283" r:id="rId28"/>
    <p:sldId id="282" r:id="rId29"/>
    <p:sldId id="284" r:id="rId30"/>
    <p:sldId id="285" r:id="rId31"/>
    <p:sldId id="286" r:id="rId32"/>
    <p:sldId id="287" r:id="rId33"/>
    <p:sldId id="346" r:id="rId34"/>
    <p:sldId id="288" r:id="rId35"/>
    <p:sldId id="289" r:id="rId36"/>
    <p:sldId id="290" r:id="rId37"/>
    <p:sldId id="291" r:id="rId38"/>
    <p:sldId id="347" r:id="rId39"/>
    <p:sldId id="292" r:id="rId40"/>
    <p:sldId id="293" r:id="rId41"/>
    <p:sldId id="294" r:id="rId42"/>
    <p:sldId id="262" r:id="rId43"/>
    <p:sldId id="295" r:id="rId44"/>
    <p:sldId id="296" r:id="rId45"/>
    <p:sldId id="297" r:id="rId46"/>
    <p:sldId id="298" r:id="rId47"/>
    <p:sldId id="299" r:id="rId48"/>
    <p:sldId id="300" r:id="rId49"/>
    <p:sldId id="301" r:id="rId50"/>
    <p:sldId id="303" r:id="rId51"/>
    <p:sldId id="348" r:id="rId52"/>
    <p:sldId id="263" r:id="rId53"/>
    <p:sldId id="304" r:id="rId54"/>
    <p:sldId id="349" r:id="rId55"/>
    <p:sldId id="305" r:id="rId56"/>
    <p:sldId id="306" r:id="rId57"/>
    <p:sldId id="307" r:id="rId58"/>
    <p:sldId id="350" r:id="rId59"/>
    <p:sldId id="308" r:id="rId60"/>
    <p:sldId id="309" r:id="rId61"/>
    <p:sldId id="310" r:id="rId62"/>
    <p:sldId id="311" r:id="rId63"/>
    <p:sldId id="351" r:id="rId64"/>
    <p:sldId id="312" r:id="rId65"/>
    <p:sldId id="352" r:id="rId66"/>
    <p:sldId id="313" r:id="rId67"/>
    <p:sldId id="264" r:id="rId68"/>
    <p:sldId id="314" r:id="rId69"/>
    <p:sldId id="315" r:id="rId70"/>
    <p:sldId id="316" r:id="rId71"/>
    <p:sldId id="327" r:id="rId72"/>
    <p:sldId id="317" r:id="rId73"/>
    <p:sldId id="318" r:id="rId74"/>
    <p:sldId id="319" r:id="rId75"/>
    <p:sldId id="320" r:id="rId76"/>
    <p:sldId id="321" r:id="rId77"/>
    <p:sldId id="353" r:id="rId78"/>
    <p:sldId id="323" r:id="rId79"/>
    <p:sldId id="322" r:id="rId80"/>
    <p:sldId id="324" r:id="rId81"/>
    <p:sldId id="325" r:id="rId82"/>
    <p:sldId id="383" r:id="rId83"/>
    <p:sldId id="384" r:id="rId84"/>
    <p:sldId id="385" r:id="rId85"/>
    <p:sldId id="386" r:id="rId86"/>
    <p:sldId id="387" r:id="rId87"/>
    <p:sldId id="388" r:id="rId88"/>
    <p:sldId id="389" r:id="rId89"/>
    <p:sldId id="390" r:id="rId90"/>
    <p:sldId id="391" r:id="rId91"/>
    <p:sldId id="392" r:id="rId92"/>
    <p:sldId id="393" r:id="rId93"/>
    <p:sldId id="394" r:id="rId94"/>
    <p:sldId id="395" r:id="rId95"/>
    <p:sldId id="396" r:id="rId96"/>
    <p:sldId id="397" r:id="rId97"/>
    <p:sldId id="398" r:id="rId98"/>
    <p:sldId id="399" r:id="rId99"/>
    <p:sldId id="400" r:id="rId100"/>
    <p:sldId id="401" r:id="rId101"/>
    <p:sldId id="372" r:id="rId102"/>
    <p:sldId id="378" r:id="rId103"/>
    <p:sldId id="379" r:id="rId104"/>
    <p:sldId id="373" r:id="rId105"/>
    <p:sldId id="377" r:id="rId106"/>
    <p:sldId id="376" r:id="rId107"/>
    <p:sldId id="374" r:id="rId108"/>
    <p:sldId id="380" r:id="rId109"/>
    <p:sldId id="382" r:id="rId110"/>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FFFF00"/>
    <a:srgbClr val="00FF00"/>
    <a:srgbClr val="FF190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934" autoAdjust="0"/>
    <p:restoredTop sz="94645" autoAdjust="0"/>
  </p:normalViewPr>
  <p:slideViewPr>
    <p:cSldViewPr>
      <p:cViewPr varScale="1">
        <p:scale>
          <a:sx n="74" d="100"/>
          <a:sy n="74" d="100"/>
        </p:scale>
        <p:origin x="654" y="1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slide" Target="slides/slide65.xml"/><Relationship Id="rId84" Type="http://schemas.openxmlformats.org/officeDocument/2006/relationships/slide" Target="slides/slide81.xml"/><Relationship Id="rId89" Type="http://schemas.openxmlformats.org/officeDocument/2006/relationships/slide" Target="slides/slide86.xml"/><Relationship Id="rId112" Type="http://schemas.openxmlformats.org/officeDocument/2006/relationships/handoutMaster" Target="handoutMasters/handoutMaster1.xml"/><Relationship Id="rId16" Type="http://schemas.openxmlformats.org/officeDocument/2006/relationships/slide" Target="slides/slide13.xml"/><Relationship Id="rId107" Type="http://schemas.openxmlformats.org/officeDocument/2006/relationships/slide" Target="slides/slide104.xml"/><Relationship Id="rId11" Type="http://schemas.openxmlformats.org/officeDocument/2006/relationships/slide" Target="slides/slide8.xml"/><Relationship Id="rId32" Type="http://schemas.openxmlformats.org/officeDocument/2006/relationships/slide" Target="slides/slide29.xml"/><Relationship Id="rId37" Type="http://schemas.openxmlformats.org/officeDocument/2006/relationships/slide" Target="slides/slide34.xml"/><Relationship Id="rId53" Type="http://schemas.openxmlformats.org/officeDocument/2006/relationships/slide" Target="slides/slide50.xml"/><Relationship Id="rId58" Type="http://schemas.openxmlformats.org/officeDocument/2006/relationships/slide" Target="slides/slide55.xml"/><Relationship Id="rId74" Type="http://schemas.openxmlformats.org/officeDocument/2006/relationships/slide" Target="slides/slide71.xml"/><Relationship Id="rId79" Type="http://schemas.openxmlformats.org/officeDocument/2006/relationships/slide" Target="slides/slide76.xml"/><Relationship Id="rId102" Type="http://schemas.openxmlformats.org/officeDocument/2006/relationships/slide" Target="slides/slide99.xml"/><Relationship Id="rId5" Type="http://schemas.openxmlformats.org/officeDocument/2006/relationships/slide" Target="slides/slide2.xml"/><Relationship Id="rId90" Type="http://schemas.openxmlformats.org/officeDocument/2006/relationships/slide" Target="slides/slide87.xml"/><Relationship Id="rId95" Type="http://schemas.openxmlformats.org/officeDocument/2006/relationships/slide" Target="slides/slide92.xml"/><Relationship Id="rId22" Type="http://schemas.openxmlformats.org/officeDocument/2006/relationships/slide" Target="slides/slide19.xml"/><Relationship Id="rId27" Type="http://schemas.openxmlformats.org/officeDocument/2006/relationships/slide" Target="slides/slide24.xml"/><Relationship Id="rId43" Type="http://schemas.openxmlformats.org/officeDocument/2006/relationships/slide" Target="slides/slide40.xml"/><Relationship Id="rId48" Type="http://schemas.openxmlformats.org/officeDocument/2006/relationships/slide" Target="slides/slide45.xml"/><Relationship Id="rId64" Type="http://schemas.openxmlformats.org/officeDocument/2006/relationships/slide" Target="slides/slide61.xml"/><Relationship Id="rId69" Type="http://schemas.openxmlformats.org/officeDocument/2006/relationships/slide" Target="slides/slide66.xml"/><Relationship Id="rId113" Type="http://schemas.openxmlformats.org/officeDocument/2006/relationships/presProps" Target="presProps.xml"/><Relationship Id="rId80" Type="http://schemas.openxmlformats.org/officeDocument/2006/relationships/slide" Target="slides/slide77.xml"/><Relationship Id="rId85" Type="http://schemas.openxmlformats.org/officeDocument/2006/relationships/slide" Target="slides/slide82.xml"/><Relationship Id="rId12" Type="http://schemas.openxmlformats.org/officeDocument/2006/relationships/slide" Target="slides/slide9.xml"/><Relationship Id="rId17" Type="http://schemas.openxmlformats.org/officeDocument/2006/relationships/slide" Target="slides/slide14.xml"/><Relationship Id="rId33" Type="http://schemas.openxmlformats.org/officeDocument/2006/relationships/slide" Target="slides/slide30.xml"/><Relationship Id="rId38" Type="http://schemas.openxmlformats.org/officeDocument/2006/relationships/slide" Target="slides/slide35.xml"/><Relationship Id="rId59" Type="http://schemas.openxmlformats.org/officeDocument/2006/relationships/slide" Target="slides/slide56.xml"/><Relationship Id="rId103" Type="http://schemas.openxmlformats.org/officeDocument/2006/relationships/slide" Target="slides/slide100.xml"/><Relationship Id="rId108" Type="http://schemas.openxmlformats.org/officeDocument/2006/relationships/slide" Target="slides/slide105.xml"/><Relationship Id="rId54" Type="http://schemas.openxmlformats.org/officeDocument/2006/relationships/slide" Target="slides/slide51.xml"/><Relationship Id="rId70" Type="http://schemas.openxmlformats.org/officeDocument/2006/relationships/slide" Target="slides/slide67.xml"/><Relationship Id="rId75" Type="http://schemas.openxmlformats.org/officeDocument/2006/relationships/slide" Target="slides/slide72.xml"/><Relationship Id="rId91" Type="http://schemas.openxmlformats.org/officeDocument/2006/relationships/slide" Target="slides/slide88.xml"/><Relationship Id="rId96" Type="http://schemas.openxmlformats.org/officeDocument/2006/relationships/slide" Target="slides/slide93.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6" Type="http://schemas.openxmlformats.org/officeDocument/2006/relationships/slide" Target="slides/slide103.xml"/><Relationship Id="rId114" Type="http://schemas.openxmlformats.org/officeDocument/2006/relationships/viewProps" Target="viewProps.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slide" Target="slides/slide78.xml"/><Relationship Id="rId86" Type="http://schemas.openxmlformats.org/officeDocument/2006/relationships/slide" Target="slides/slide83.xml"/><Relationship Id="rId94" Type="http://schemas.openxmlformats.org/officeDocument/2006/relationships/slide" Target="slides/slide91.xml"/><Relationship Id="rId99" Type="http://schemas.openxmlformats.org/officeDocument/2006/relationships/slide" Target="slides/slide96.xml"/><Relationship Id="rId101" Type="http://schemas.openxmlformats.org/officeDocument/2006/relationships/slide" Target="slides/slide98.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109" Type="http://schemas.openxmlformats.org/officeDocument/2006/relationships/slide" Target="slides/slide10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slide" Target="slides/slide73.xml"/><Relationship Id="rId97" Type="http://schemas.openxmlformats.org/officeDocument/2006/relationships/slide" Target="slides/slide94.xml"/><Relationship Id="rId104" Type="http://schemas.openxmlformats.org/officeDocument/2006/relationships/slide" Target="slides/slide101.xml"/><Relationship Id="rId7" Type="http://schemas.openxmlformats.org/officeDocument/2006/relationships/slide" Target="slides/slide4.xml"/><Relationship Id="rId71" Type="http://schemas.openxmlformats.org/officeDocument/2006/relationships/slide" Target="slides/slide68.xml"/><Relationship Id="rId92" Type="http://schemas.openxmlformats.org/officeDocument/2006/relationships/slide" Target="slides/slide89.xml"/><Relationship Id="rId2" Type="http://schemas.openxmlformats.org/officeDocument/2006/relationships/slideMaster" Target="slideMasters/slideMaster2.xml"/><Relationship Id="rId29" Type="http://schemas.openxmlformats.org/officeDocument/2006/relationships/slide" Target="slides/slide26.xml"/><Relationship Id="rId24" Type="http://schemas.openxmlformats.org/officeDocument/2006/relationships/slide" Target="slides/slide21.xml"/><Relationship Id="rId40" Type="http://schemas.openxmlformats.org/officeDocument/2006/relationships/slide" Target="slides/slide37.xml"/><Relationship Id="rId45" Type="http://schemas.openxmlformats.org/officeDocument/2006/relationships/slide" Target="slides/slide42.xml"/><Relationship Id="rId66" Type="http://schemas.openxmlformats.org/officeDocument/2006/relationships/slide" Target="slides/slide63.xml"/><Relationship Id="rId87" Type="http://schemas.openxmlformats.org/officeDocument/2006/relationships/slide" Target="slides/slide84.xml"/><Relationship Id="rId110" Type="http://schemas.openxmlformats.org/officeDocument/2006/relationships/slide" Target="slides/slide107.xml"/><Relationship Id="rId115" Type="http://schemas.openxmlformats.org/officeDocument/2006/relationships/theme" Target="theme/theme1.xml"/><Relationship Id="rId61" Type="http://schemas.openxmlformats.org/officeDocument/2006/relationships/slide" Target="slides/slide58.xml"/><Relationship Id="rId82" Type="http://schemas.openxmlformats.org/officeDocument/2006/relationships/slide" Target="slides/slide79.xml"/><Relationship Id="rId19" Type="http://schemas.openxmlformats.org/officeDocument/2006/relationships/slide" Target="slides/slide16.xml"/><Relationship Id="rId14" Type="http://schemas.openxmlformats.org/officeDocument/2006/relationships/slide" Target="slides/slide11.xml"/><Relationship Id="rId30" Type="http://schemas.openxmlformats.org/officeDocument/2006/relationships/slide" Target="slides/slide27.xml"/><Relationship Id="rId35" Type="http://schemas.openxmlformats.org/officeDocument/2006/relationships/slide" Target="slides/slide32.xml"/><Relationship Id="rId56" Type="http://schemas.openxmlformats.org/officeDocument/2006/relationships/slide" Target="slides/slide53.xml"/><Relationship Id="rId77" Type="http://schemas.openxmlformats.org/officeDocument/2006/relationships/slide" Target="slides/slide74.xml"/><Relationship Id="rId100" Type="http://schemas.openxmlformats.org/officeDocument/2006/relationships/slide" Target="slides/slide97.xml"/><Relationship Id="rId105" Type="http://schemas.openxmlformats.org/officeDocument/2006/relationships/slide" Target="slides/slide102.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93" Type="http://schemas.openxmlformats.org/officeDocument/2006/relationships/slide" Target="slides/slide90.xml"/><Relationship Id="rId98" Type="http://schemas.openxmlformats.org/officeDocument/2006/relationships/slide" Target="slides/slide95.xml"/><Relationship Id="rId3" Type="http://schemas.openxmlformats.org/officeDocument/2006/relationships/slideMaster" Target="slideMasters/slideMaster3.xml"/><Relationship Id="rId25" Type="http://schemas.openxmlformats.org/officeDocument/2006/relationships/slide" Target="slides/slide22.xml"/><Relationship Id="rId46" Type="http://schemas.openxmlformats.org/officeDocument/2006/relationships/slide" Target="slides/slide43.xml"/><Relationship Id="rId67" Type="http://schemas.openxmlformats.org/officeDocument/2006/relationships/slide" Target="slides/slide64.xml"/><Relationship Id="rId116" Type="http://schemas.openxmlformats.org/officeDocument/2006/relationships/tableStyles" Target="tableStyles.xml"/><Relationship Id="rId20" Type="http://schemas.openxmlformats.org/officeDocument/2006/relationships/slide" Target="slides/slide17.xml"/><Relationship Id="rId41" Type="http://schemas.openxmlformats.org/officeDocument/2006/relationships/slide" Target="slides/slide38.xml"/><Relationship Id="rId62" Type="http://schemas.openxmlformats.org/officeDocument/2006/relationships/slide" Target="slides/slide59.xml"/><Relationship Id="rId83" Type="http://schemas.openxmlformats.org/officeDocument/2006/relationships/slide" Target="slides/slide80.xml"/><Relationship Id="rId88" Type="http://schemas.openxmlformats.org/officeDocument/2006/relationships/slide" Target="slides/slide85.xml"/><Relationship Id="rId11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1026"/>
          <p:cNvSpPr>
            <a:spLocks noGrp="1" noChangeArrowheads="1"/>
          </p:cNvSpPr>
          <p:nvPr>
            <p:ph type="hdr" sz="quarter"/>
          </p:nvPr>
        </p:nvSpPr>
        <p:spPr bwMode="auto">
          <a:xfrm>
            <a:off x="0" y="1"/>
            <a:ext cx="3038145" cy="464205"/>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1887">
              <a:defRPr sz="1300"/>
            </a:lvl1pPr>
          </a:lstStyle>
          <a:p>
            <a:endParaRPr lang="en-US"/>
          </a:p>
        </p:txBody>
      </p:sp>
      <p:sp>
        <p:nvSpPr>
          <p:cNvPr id="47107" name="Rectangle 1027"/>
          <p:cNvSpPr>
            <a:spLocks noGrp="1" noChangeArrowheads="1"/>
          </p:cNvSpPr>
          <p:nvPr>
            <p:ph type="dt" sz="quarter" idx="1"/>
          </p:nvPr>
        </p:nvSpPr>
        <p:spPr bwMode="auto">
          <a:xfrm>
            <a:off x="3972257" y="1"/>
            <a:ext cx="3038144" cy="464205"/>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1887">
              <a:defRPr sz="1300"/>
            </a:lvl1pPr>
          </a:lstStyle>
          <a:p>
            <a:endParaRPr lang="en-US"/>
          </a:p>
        </p:txBody>
      </p:sp>
      <p:sp>
        <p:nvSpPr>
          <p:cNvPr id="47108" name="Rectangle 1028"/>
          <p:cNvSpPr>
            <a:spLocks noGrp="1" noChangeArrowheads="1"/>
          </p:cNvSpPr>
          <p:nvPr>
            <p:ph type="ftr" sz="quarter" idx="2"/>
          </p:nvPr>
        </p:nvSpPr>
        <p:spPr bwMode="auto">
          <a:xfrm>
            <a:off x="0" y="8832195"/>
            <a:ext cx="3038145" cy="464205"/>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1887">
              <a:defRPr sz="1300"/>
            </a:lvl1pPr>
          </a:lstStyle>
          <a:p>
            <a:endParaRPr lang="en-US"/>
          </a:p>
        </p:txBody>
      </p:sp>
      <p:sp>
        <p:nvSpPr>
          <p:cNvPr id="47109" name="Rectangle 1029"/>
          <p:cNvSpPr>
            <a:spLocks noGrp="1" noChangeArrowheads="1"/>
          </p:cNvSpPr>
          <p:nvPr>
            <p:ph type="sldNum" sz="quarter" idx="3"/>
          </p:nvPr>
        </p:nvSpPr>
        <p:spPr bwMode="auto">
          <a:xfrm>
            <a:off x="3972257" y="8832195"/>
            <a:ext cx="3038144" cy="464205"/>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1887">
              <a:defRPr sz="1300"/>
            </a:lvl1pPr>
          </a:lstStyle>
          <a:p>
            <a:fld id="{428264E3-45B8-4403-8517-F4437F9F184B}" type="slidenum">
              <a:rPr lang="en-US"/>
              <a:pPr/>
              <a:t>‹#›</a:t>
            </a:fld>
            <a:endParaRPr lang="en-US"/>
          </a:p>
        </p:txBody>
      </p:sp>
    </p:spTree>
    <p:extLst>
      <p:ext uri="{BB962C8B-B14F-4D97-AF65-F5344CB8AC3E}">
        <p14:creationId xmlns:p14="http://schemas.microsoft.com/office/powerpoint/2010/main" val="33297386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1"/>
            <a:ext cx="3038145" cy="464205"/>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1887">
              <a:defRPr sz="1300"/>
            </a:lvl1pPr>
          </a:lstStyle>
          <a:p>
            <a:endParaRPr lang="en-US"/>
          </a:p>
        </p:txBody>
      </p:sp>
      <p:sp>
        <p:nvSpPr>
          <p:cNvPr id="5123" name="Rectangle 3"/>
          <p:cNvSpPr>
            <a:spLocks noGrp="1" noChangeArrowheads="1"/>
          </p:cNvSpPr>
          <p:nvPr>
            <p:ph type="dt" idx="1"/>
          </p:nvPr>
        </p:nvSpPr>
        <p:spPr bwMode="auto">
          <a:xfrm>
            <a:off x="3972257" y="1"/>
            <a:ext cx="3038144" cy="464205"/>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1887">
              <a:defRPr sz="1300"/>
            </a:lvl1pPr>
          </a:lstStyle>
          <a:p>
            <a:endParaRPr lang="en-US"/>
          </a:p>
        </p:txBody>
      </p:sp>
      <p:sp>
        <p:nvSpPr>
          <p:cNvPr id="5124"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934112" y="4416099"/>
            <a:ext cx="5142177" cy="4182457"/>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6" name="Rectangle 6"/>
          <p:cNvSpPr>
            <a:spLocks noGrp="1" noChangeArrowheads="1"/>
          </p:cNvSpPr>
          <p:nvPr>
            <p:ph type="ftr" sz="quarter" idx="4"/>
          </p:nvPr>
        </p:nvSpPr>
        <p:spPr bwMode="auto">
          <a:xfrm>
            <a:off x="0" y="8832195"/>
            <a:ext cx="3038145" cy="464205"/>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1887">
              <a:defRPr sz="1300"/>
            </a:lvl1pPr>
          </a:lstStyle>
          <a:p>
            <a:endParaRPr lang="en-US"/>
          </a:p>
        </p:txBody>
      </p:sp>
      <p:sp>
        <p:nvSpPr>
          <p:cNvPr id="5127" name="Rectangle 7"/>
          <p:cNvSpPr>
            <a:spLocks noGrp="1" noChangeArrowheads="1"/>
          </p:cNvSpPr>
          <p:nvPr>
            <p:ph type="sldNum" sz="quarter" idx="5"/>
          </p:nvPr>
        </p:nvSpPr>
        <p:spPr bwMode="auto">
          <a:xfrm>
            <a:off x="3972257" y="8832195"/>
            <a:ext cx="3038144" cy="464205"/>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1887">
              <a:defRPr sz="1300"/>
            </a:lvl1pPr>
          </a:lstStyle>
          <a:p>
            <a:fld id="{3545E482-AC9A-488A-A321-5BF753B8C78B}" type="slidenum">
              <a:rPr lang="en-US"/>
              <a:pPr/>
              <a:t>‹#›</a:t>
            </a:fld>
            <a:endParaRPr lang="en-US"/>
          </a:p>
        </p:txBody>
      </p:sp>
    </p:spTree>
    <p:extLst>
      <p:ext uri="{BB962C8B-B14F-4D97-AF65-F5344CB8AC3E}">
        <p14:creationId xmlns:p14="http://schemas.microsoft.com/office/powerpoint/2010/main" val="407795944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49BAD5-B27C-4DF2-9DFF-C882A50EB83F}" type="slidenum">
              <a:rPr lang="en-US"/>
              <a:pPr/>
              <a:t>1</a:t>
            </a:fld>
            <a:endParaRPr lang="en-US"/>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5114167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82A98A-EACB-466A-8B85-018EA2EF52D9}" type="slidenum">
              <a:rPr lang="en-US"/>
              <a:pPr/>
              <a:t>10</a:t>
            </a:fld>
            <a:endParaRPr lang="en-US"/>
          </a:p>
        </p:txBody>
      </p:sp>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5577674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3DA237-AB7D-43A0-8DC7-4ACF30C5C3A5}" type="slidenum">
              <a:rPr lang="en-US"/>
              <a:pPr/>
              <a:t>11</a:t>
            </a:fld>
            <a:endParaRPr lang="en-US"/>
          </a:p>
        </p:txBody>
      </p:sp>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3752016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7A86A8-5E1B-4764-9B40-47211A3CF2A1}" type="slidenum">
              <a:rPr lang="en-US"/>
              <a:pPr/>
              <a:t>12</a:t>
            </a:fld>
            <a:endParaRPr lang="en-US"/>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2228603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097661-336C-4FE9-87A4-20E0299423AF}" type="slidenum">
              <a:rPr lang="en-US"/>
              <a:pPr/>
              <a:t>13</a:t>
            </a:fld>
            <a:endParaRPr lang="en-US"/>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6886677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693615-CB94-49FB-9F5B-CF918841957C}" type="slidenum">
              <a:rPr lang="en-US"/>
              <a:pPr/>
              <a:t>14</a:t>
            </a:fld>
            <a:endParaRPr lang="en-US"/>
          </a:p>
        </p:txBody>
      </p:sp>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2305809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8AF493-29C8-406B-A0B7-4B77365F26E5}" type="slidenum">
              <a:rPr lang="en-US"/>
              <a:pPr/>
              <a:t>15</a:t>
            </a:fld>
            <a:endParaRPr lang="en-US"/>
          </a:p>
        </p:txBody>
      </p:sp>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489584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B3B66C-ED3C-4B0C-9E76-A144E921B490}" type="slidenum">
              <a:rPr lang="en-US"/>
              <a:pPr/>
              <a:t>17</a:t>
            </a:fld>
            <a:endParaRPr lang="en-US"/>
          </a:p>
        </p:txBody>
      </p:sp>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7722862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76A944-B9E5-4BA7-A496-18918F772AB3}" type="slidenum">
              <a:rPr lang="en-US"/>
              <a:pPr/>
              <a:t>18</a:t>
            </a:fld>
            <a:endParaRPr lang="en-US"/>
          </a:p>
        </p:txBody>
      </p:sp>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2132527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9FF2E9-1B7B-4686-8BC4-41A853944BC0}" type="slidenum">
              <a:rPr lang="en-US"/>
              <a:pPr/>
              <a:t>19</a:t>
            </a:fld>
            <a:endParaRPr lang="en-US"/>
          </a:p>
        </p:txBody>
      </p:sp>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3523897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1DD534-7C08-4832-8A21-A85D516D4559}" type="slidenum">
              <a:rPr lang="en-US"/>
              <a:pPr/>
              <a:t>21</a:t>
            </a:fld>
            <a:endParaRPr lang="en-US"/>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477266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12C91B-8126-4115-B321-3D9701DC97DF}" type="slidenum">
              <a:rPr lang="en-US"/>
              <a:pPr/>
              <a:t>2</a:t>
            </a:fld>
            <a:endParaRPr lang="en-US"/>
          </a:p>
        </p:txBody>
      </p:sp>
      <p:sp>
        <p:nvSpPr>
          <p:cNvPr id="315394" name="Rectangle 2"/>
          <p:cNvSpPr>
            <a:spLocks noGrp="1" noRot="1" noChangeAspect="1" noChangeArrowheads="1" noTextEdit="1"/>
          </p:cNvSpPr>
          <p:nvPr>
            <p:ph type="sldImg"/>
          </p:nvPr>
        </p:nvSpPr>
        <p:spPr>
          <a:ln/>
        </p:spPr>
      </p:sp>
      <p:sp>
        <p:nvSpPr>
          <p:cNvPr id="31539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6047508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788236-C1C3-4E9A-9B4F-B39339D1E706}" type="slidenum">
              <a:rPr lang="en-US"/>
              <a:pPr/>
              <a:t>22</a:t>
            </a:fld>
            <a:endParaRPr lang="en-US"/>
          </a:p>
        </p:txBody>
      </p:sp>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0580734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0F3A17-D33A-40AA-AE54-99DFB3CCC43F}" type="slidenum">
              <a:rPr lang="en-US"/>
              <a:pPr/>
              <a:t>23</a:t>
            </a:fld>
            <a:endParaRPr lang="en-US"/>
          </a:p>
        </p:txBody>
      </p:sp>
      <p:sp>
        <p:nvSpPr>
          <p:cNvPr id="121858" name="Rectangle 2"/>
          <p:cNvSpPr>
            <a:spLocks noGrp="1" noRot="1" noChangeAspect="1" noChangeArrowheads="1" noTextEdit="1"/>
          </p:cNvSpPr>
          <p:nvPr>
            <p:ph type="sldImg"/>
          </p:nvPr>
        </p:nvSpPr>
        <p:spPr>
          <a:ln/>
        </p:spPr>
      </p:sp>
      <p:sp>
        <p:nvSpPr>
          <p:cNvPr id="1218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2774658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A29BFE-6E0E-40C7-B9FA-275BE6982D6C}" type="slidenum">
              <a:rPr lang="en-US"/>
              <a:pPr/>
              <a:t>24</a:t>
            </a:fld>
            <a:endParaRPr lang="en-US"/>
          </a:p>
        </p:txBody>
      </p:sp>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3817130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38DED1-769A-48EB-A4EF-7942075DEBA2}" type="slidenum">
              <a:rPr lang="en-US"/>
              <a:pPr/>
              <a:t>25</a:t>
            </a:fld>
            <a:endParaRPr lang="en-US"/>
          </a:p>
        </p:txBody>
      </p:sp>
      <p:sp>
        <p:nvSpPr>
          <p:cNvPr id="128002" name="Rectangle 2"/>
          <p:cNvSpPr>
            <a:spLocks noGrp="1" noRot="1" noChangeAspect="1" noChangeArrowheads="1" noTextEdit="1"/>
          </p:cNvSpPr>
          <p:nvPr>
            <p:ph type="sldImg"/>
          </p:nvPr>
        </p:nvSpPr>
        <p:spPr>
          <a:ln/>
        </p:spPr>
      </p:sp>
      <p:sp>
        <p:nvSpPr>
          <p:cNvPr id="1280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2451860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37CDCE-9130-43F3-91FC-B92D6858A8B1}" type="slidenum">
              <a:rPr lang="en-US"/>
              <a:pPr/>
              <a:t>26</a:t>
            </a:fld>
            <a:endParaRPr lang="en-US"/>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2561550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44844A-1D32-4388-A25B-663772EF6AE1}" type="slidenum">
              <a:rPr lang="en-US"/>
              <a:pPr/>
              <a:t>27</a:t>
            </a:fld>
            <a:endParaRPr lang="en-US"/>
          </a:p>
        </p:txBody>
      </p:sp>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21203148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D1AB1A-05D1-40C9-9208-A761AE0E8CA8}" type="slidenum">
              <a:rPr lang="en-US"/>
              <a:pPr/>
              <a:t>28</a:t>
            </a:fld>
            <a:endParaRPr lang="en-US"/>
          </a:p>
        </p:txBody>
      </p:sp>
      <p:sp>
        <p:nvSpPr>
          <p:cNvPr id="132098" name="Rectangle 2"/>
          <p:cNvSpPr>
            <a:spLocks noGrp="1" noRot="1" noChangeAspect="1" noChangeArrowheads="1" noTextEdit="1"/>
          </p:cNvSpPr>
          <p:nvPr>
            <p:ph type="sldImg"/>
          </p:nvPr>
        </p:nvSpPr>
        <p:spPr>
          <a:ln/>
        </p:spPr>
      </p:sp>
      <p:sp>
        <p:nvSpPr>
          <p:cNvPr id="1320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22799329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D325B1-5710-4822-90E9-D11DCDFDC978}" type="slidenum">
              <a:rPr lang="en-US"/>
              <a:pPr/>
              <a:t>29</a:t>
            </a:fld>
            <a:endParaRPr lang="en-US"/>
          </a:p>
        </p:txBody>
      </p:sp>
      <p:sp>
        <p:nvSpPr>
          <p:cNvPr id="134146" name="Rectangle 2"/>
          <p:cNvSpPr>
            <a:spLocks noGrp="1" noRot="1" noChangeAspect="1" noChangeArrowheads="1" noTextEdit="1"/>
          </p:cNvSpPr>
          <p:nvPr>
            <p:ph type="sldImg"/>
          </p:nvPr>
        </p:nvSpPr>
        <p:spPr>
          <a:ln/>
        </p:spPr>
      </p:sp>
      <p:sp>
        <p:nvSpPr>
          <p:cNvPr id="1341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12826780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44F4CB-A57F-4420-9BC7-BA9E3D14F5C0}" type="slidenum">
              <a:rPr lang="en-US"/>
              <a:pPr/>
              <a:t>30</a:t>
            </a:fld>
            <a:endParaRPr lang="en-US"/>
          </a:p>
        </p:txBody>
      </p:sp>
      <p:sp>
        <p:nvSpPr>
          <p:cNvPr id="136194" name="Rectangle 2"/>
          <p:cNvSpPr>
            <a:spLocks noGrp="1" noRot="1" noChangeAspect="1" noChangeArrowheads="1" noTextEdit="1"/>
          </p:cNvSpPr>
          <p:nvPr>
            <p:ph type="sldImg"/>
          </p:nvPr>
        </p:nvSpPr>
        <p:spPr>
          <a:ln/>
        </p:spPr>
      </p:sp>
      <p:sp>
        <p:nvSpPr>
          <p:cNvPr id="13619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4467920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16ADAA-B375-4AD1-9AEF-CF37F3B06FEE}" type="slidenum">
              <a:rPr lang="en-US"/>
              <a:pPr/>
              <a:t>32</a:t>
            </a:fld>
            <a:endParaRPr lang="en-US"/>
          </a:p>
        </p:txBody>
      </p:sp>
      <p:sp>
        <p:nvSpPr>
          <p:cNvPr id="138242" name="Rectangle 2"/>
          <p:cNvSpPr>
            <a:spLocks noGrp="1" noRot="1" noChangeAspect="1" noChangeArrowheads="1" noTextEdit="1"/>
          </p:cNvSpPr>
          <p:nvPr>
            <p:ph type="sldImg"/>
          </p:nvPr>
        </p:nvSpPr>
        <p:spPr>
          <a:ln/>
        </p:spPr>
      </p:sp>
      <p:sp>
        <p:nvSpPr>
          <p:cNvPr id="1382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2606611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69DBF7-E572-4AA8-9272-6062C6BCE8E1}" type="slidenum">
              <a:rPr lang="en-US"/>
              <a:pPr/>
              <a:t>3</a:t>
            </a:fld>
            <a:endParaRPr lang="en-US"/>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69168986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B042BD-D575-46AE-BED7-9C31EDF835C7}" type="slidenum">
              <a:rPr lang="en-US"/>
              <a:pPr/>
              <a:t>33</a:t>
            </a:fld>
            <a:endParaRPr lang="en-US"/>
          </a:p>
        </p:txBody>
      </p:sp>
      <p:sp>
        <p:nvSpPr>
          <p:cNvPr id="140290" name="Rectangle 2"/>
          <p:cNvSpPr>
            <a:spLocks noGrp="1" noRot="1" noChangeAspect="1" noChangeArrowheads="1" noTextEdit="1"/>
          </p:cNvSpPr>
          <p:nvPr>
            <p:ph type="sldImg"/>
          </p:nvPr>
        </p:nvSpPr>
        <p:spPr>
          <a:ln/>
        </p:spPr>
      </p:sp>
      <p:sp>
        <p:nvSpPr>
          <p:cNvPr id="14029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3367312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595084-4184-475A-9747-2989B4282E2D}" type="slidenum">
              <a:rPr lang="en-US"/>
              <a:pPr/>
              <a:t>34</a:t>
            </a:fld>
            <a:endParaRPr lang="en-US"/>
          </a:p>
        </p:txBody>
      </p:sp>
      <p:sp>
        <p:nvSpPr>
          <p:cNvPr id="142338" name="Rectangle 2"/>
          <p:cNvSpPr>
            <a:spLocks noGrp="1" noRot="1" noChangeAspect="1" noChangeArrowheads="1" noTextEdit="1"/>
          </p:cNvSpPr>
          <p:nvPr>
            <p:ph type="sldImg"/>
          </p:nvPr>
        </p:nvSpPr>
        <p:spPr>
          <a:ln/>
        </p:spPr>
      </p:sp>
      <p:sp>
        <p:nvSpPr>
          <p:cNvPr id="14233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6456561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F4EC65-D217-4329-AC42-6D22BC5E0E6E}" type="slidenum">
              <a:rPr lang="en-US"/>
              <a:pPr/>
              <a:t>35</a:t>
            </a:fld>
            <a:endParaRPr lang="en-US"/>
          </a:p>
        </p:txBody>
      </p:sp>
      <p:sp>
        <p:nvSpPr>
          <p:cNvPr id="144386" name="Rectangle 2"/>
          <p:cNvSpPr>
            <a:spLocks noGrp="1" noRot="1" noChangeAspect="1" noChangeArrowheads="1" noTextEdit="1"/>
          </p:cNvSpPr>
          <p:nvPr>
            <p:ph type="sldImg"/>
          </p:nvPr>
        </p:nvSpPr>
        <p:spPr>
          <a:ln/>
        </p:spPr>
      </p:sp>
      <p:sp>
        <p:nvSpPr>
          <p:cNvPr id="144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20886113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827187-D683-42AF-BBDB-C61B891F0A16}" type="slidenum">
              <a:rPr lang="en-US"/>
              <a:pPr/>
              <a:t>37</a:t>
            </a:fld>
            <a:endParaRPr lang="en-US"/>
          </a:p>
        </p:txBody>
      </p:sp>
      <p:sp>
        <p:nvSpPr>
          <p:cNvPr id="146434" name="Rectangle 2"/>
          <p:cNvSpPr>
            <a:spLocks noGrp="1" noRot="1" noChangeAspect="1" noChangeArrowheads="1" noTextEdit="1"/>
          </p:cNvSpPr>
          <p:nvPr>
            <p:ph type="sldImg"/>
          </p:nvPr>
        </p:nvSpPr>
        <p:spPr>
          <a:ln/>
        </p:spPr>
      </p:sp>
      <p:sp>
        <p:nvSpPr>
          <p:cNvPr id="1464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42585838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8FDBC3-1A49-4BCE-AC09-F7B2D1F204DC}" type="slidenum">
              <a:rPr lang="en-US"/>
              <a:pPr/>
              <a:t>38</a:t>
            </a:fld>
            <a:endParaRPr lang="en-US"/>
          </a:p>
        </p:txBody>
      </p:sp>
      <p:sp>
        <p:nvSpPr>
          <p:cNvPr id="148482" name="Rectangle 2"/>
          <p:cNvSpPr>
            <a:spLocks noGrp="1" noRot="1" noChangeAspect="1" noChangeArrowheads="1" noTextEdit="1"/>
          </p:cNvSpPr>
          <p:nvPr>
            <p:ph type="sldImg"/>
          </p:nvPr>
        </p:nvSpPr>
        <p:spPr>
          <a:ln/>
        </p:spPr>
      </p:sp>
      <p:sp>
        <p:nvSpPr>
          <p:cNvPr id="14848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82137521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5FB21D-64C8-47F0-B62C-643BA4DB5E34}" type="slidenum">
              <a:rPr lang="en-US"/>
              <a:pPr/>
              <a:t>39</a:t>
            </a:fld>
            <a:endParaRPr lang="en-US"/>
          </a:p>
        </p:txBody>
      </p:sp>
      <p:sp>
        <p:nvSpPr>
          <p:cNvPr id="150530" name="Rectangle 2"/>
          <p:cNvSpPr>
            <a:spLocks noGrp="1" noRot="1" noChangeAspect="1" noChangeArrowheads="1" noTextEdit="1"/>
          </p:cNvSpPr>
          <p:nvPr>
            <p:ph type="sldImg"/>
          </p:nvPr>
        </p:nvSpPr>
        <p:spPr>
          <a:ln/>
        </p:spPr>
      </p:sp>
      <p:sp>
        <p:nvSpPr>
          <p:cNvPr id="15053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6570681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E1E648-FEF1-4017-9255-26D536EECA8D}" type="slidenum">
              <a:rPr lang="en-US"/>
              <a:pPr/>
              <a:t>40</a:t>
            </a:fld>
            <a:endParaRPr lang="en-US"/>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55058897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B6FECD-C3BF-4A8F-9E99-329D474D11AE}" type="slidenum">
              <a:rPr lang="en-US"/>
              <a:pPr/>
              <a:t>41</a:t>
            </a:fld>
            <a:endParaRPr lang="en-US"/>
          </a:p>
        </p:txBody>
      </p:sp>
      <p:sp>
        <p:nvSpPr>
          <p:cNvPr id="152578" name="Rectangle 2"/>
          <p:cNvSpPr>
            <a:spLocks noGrp="1" noRot="1" noChangeAspect="1" noChangeArrowheads="1" noTextEdit="1"/>
          </p:cNvSpPr>
          <p:nvPr>
            <p:ph type="sldImg"/>
          </p:nvPr>
        </p:nvSpPr>
        <p:spPr>
          <a:ln/>
        </p:spPr>
      </p:sp>
      <p:sp>
        <p:nvSpPr>
          <p:cNvPr id="15257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3277627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F0972B-426D-45BC-965A-84743C11F896}" type="slidenum">
              <a:rPr lang="en-US"/>
              <a:pPr/>
              <a:t>42</a:t>
            </a:fld>
            <a:endParaRPr lang="en-US"/>
          </a:p>
        </p:txBody>
      </p:sp>
      <p:sp>
        <p:nvSpPr>
          <p:cNvPr id="154626" name="Rectangle 2"/>
          <p:cNvSpPr>
            <a:spLocks noGrp="1" noRot="1" noChangeAspect="1" noChangeArrowheads="1" noTextEdit="1"/>
          </p:cNvSpPr>
          <p:nvPr>
            <p:ph type="sldImg"/>
          </p:nvPr>
        </p:nvSpPr>
        <p:spPr>
          <a:ln/>
        </p:spPr>
      </p:sp>
      <p:sp>
        <p:nvSpPr>
          <p:cNvPr id="15462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35799118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1788BE-6C5D-43AB-9EAD-04BF470E5FA8}" type="slidenum">
              <a:rPr lang="en-US"/>
              <a:pPr/>
              <a:t>43</a:t>
            </a:fld>
            <a:endParaRPr lang="en-US"/>
          </a:p>
        </p:txBody>
      </p:sp>
      <p:sp>
        <p:nvSpPr>
          <p:cNvPr id="156674" name="Rectangle 2"/>
          <p:cNvSpPr>
            <a:spLocks noGrp="1" noRot="1" noChangeAspect="1" noChangeArrowheads="1" noTextEdit="1"/>
          </p:cNvSpPr>
          <p:nvPr>
            <p:ph type="sldImg"/>
          </p:nvPr>
        </p:nvSpPr>
        <p:spPr>
          <a:ln/>
        </p:spPr>
      </p:sp>
      <p:sp>
        <p:nvSpPr>
          <p:cNvPr id="15667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916486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124C9D-8A0A-4C8C-A37F-95C129D26D55}" type="slidenum">
              <a:rPr lang="en-US"/>
              <a:pPr/>
              <a:t>4</a:t>
            </a:fld>
            <a:endParaRPr lang="en-US"/>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50572308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3B6652-2CBF-4046-9823-06F8924EA4ED}" type="slidenum">
              <a:rPr lang="en-US"/>
              <a:pPr/>
              <a:t>44</a:t>
            </a:fld>
            <a:endParaRPr lang="en-US"/>
          </a:p>
        </p:txBody>
      </p:sp>
      <p:sp>
        <p:nvSpPr>
          <p:cNvPr id="158722" name="Rectangle 2"/>
          <p:cNvSpPr>
            <a:spLocks noGrp="1" noRot="1" noChangeAspect="1" noChangeArrowheads="1" noTextEdit="1"/>
          </p:cNvSpPr>
          <p:nvPr>
            <p:ph type="sldImg"/>
          </p:nvPr>
        </p:nvSpPr>
        <p:spPr>
          <a:ln/>
        </p:spPr>
      </p:sp>
      <p:sp>
        <p:nvSpPr>
          <p:cNvPr id="1587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56172621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D5D0FB-F226-48C5-8A2A-88D855D263F8}" type="slidenum">
              <a:rPr lang="en-US"/>
              <a:pPr/>
              <a:t>45</a:t>
            </a:fld>
            <a:endParaRPr lang="en-US"/>
          </a:p>
        </p:txBody>
      </p:sp>
      <p:sp>
        <p:nvSpPr>
          <p:cNvPr id="161794" name="Rectangle 2"/>
          <p:cNvSpPr>
            <a:spLocks noGrp="1" noRot="1" noChangeAspect="1" noChangeArrowheads="1" noTextEdit="1"/>
          </p:cNvSpPr>
          <p:nvPr>
            <p:ph type="sldImg"/>
          </p:nvPr>
        </p:nvSpPr>
        <p:spPr>
          <a:ln/>
        </p:spPr>
      </p:sp>
      <p:sp>
        <p:nvSpPr>
          <p:cNvPr id="16179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56566074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67D5A8-23FA-41E3-999B-002B6DB4D9B7}" type="slidenum">
              <a:rPr lang="en-US"/>
              <a:pPr/>
              <a:t>46</a:t>
            </a:fld>
            <a:endParaRPr lang="en-US"/>
          </a:p>
        </p:txBody>
      </p:sp>
      <p:sp>
        <p:nvSpPr>
          <p:cNvPr id="163842" name="Rectangle 2"/>
          <p:cNvSpPr>
            <a:spLocks noGrp="1" noRot="1" noChangeAspect="1" noChangeArrowheads="1" noTextEdit="1"/>
          </p:cNvSpPr>
          <p:nvPr>
            <p:ph type="sldImg"/>
          </p:nvPr>
        </p:nvSpPr>
        <p:spPr>
          <a:ln/>
        </p:spPr>
      </p:sp>
      <p:sp>
        <p:nvSpPr>
          <p:cNvPr id="1638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13729722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AB20C9-5D47-4E08-B766-CDE8D01B5A19}" type="slidenum">
              <a:rPr lang="en-US"/>
              <a:pPr/>
              <a:t>47</a:t>
            </a:fld>
            <a:endParaRPr lang="en-US"/>
          </a:p>
        </p:txBody>
      </p:sp>
      <p:sp>
        <p:nvSpPr>
          <p:cNvPr id="165890" name="Rectangle 2"/>
          <p:cNvSpPr>
            <a:spLocks noGrp="1" noRot="1" noChangeAspect="1" noChangeArrowheads="1" noTextEdit="1"/>
          </p:cNvSpPr>
          <p:nvPr>
            <p:ph type="sldImg"/>
          </p:nvPr>
        </p:nvSpPr>
        <p:spPr>
          <a:ln/>
        </p:spPr>
      </p:sp>
      <p:sp>
        <p:nvSpPr>
          <p:cNvPr id="16589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84949364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56B015-1D1B-4476-A736-DA0B8B8288C5}" type="slidenum">
              <a:rPr lang="en-US"/>
              <a:pPr/>
              <a:t>48</a:t>
            </a:fld>
            <a:endParaRPr lang="en-US"/>
          </a:p>
        </p:txBody>
      </p:sp>
      <p:sp>
        <p:nvSpPr>
          <p:cNvPr id="169986" name="Rectangle 2"/>
          <p:cNvSpPr>
            <a:spLocks noGrp="1" noRot="1" noChangeAspect="1" noChangeArrowheads="1" noTextEdit="1"/>
          </p:cNvSpPr>
          <p:nvPr>
            <p:ph type="sldImg"/>
          </p:nvPr>
        </p:nvSpPr>
        <p:spPr>
          <a:ln/>
        </p:spPr>
      </p:sp>
      <p:sp>
        <p:nvSpPr>
          <p:cNvPr id="1699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728955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4CF81D7-03EE-44EF-9D85-8499A59EAF10}" type="slidenum">
              <a:rPr lang="en-US"/>
              <a:pPr/>
              <a:t>50</a:t>
            </a:fld>
            <a:endParaRPr lang="en-US"/>
          </a:p>
        </p:txBody>
      </p:sp>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34736768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9D63E3-2A06-45C5-BDBF-2DAB53A7B6F3}" type="slidenum">
              <a:rPr lang="en-US"/>
              <a:pPr/>
              <a:t>51</a:t>
            </a:fld>
            <a:endParaRPr lang="en-US"/>
          </a:p>
        </p:txBody>
      </p:sp>
      <p:sp>
        <p:nvSpPr>
          <p:cNvPr id="172034" name="Rectangle 2"/>
          <p:cNvSpPr>
            <a:spLocks noGrp="1" noRot="1" noChangeAspect="1" noChangeArrowheads="1" noTextEdit="1"/>
          </p:cNvSpPr>
          <p:nvPr>
            <p:ph type="sldImg"/>
          </p:nvPr>
        </p:nvSpPr>
        <p:spPr>
          <a:ln/>
        </p:spPr>
      </p:sp>
      <p:sp>
        <p:nvSpPr>
          <p:cNvPr id="1720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76695197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4D3595-9E4C-40BD-BA13-C451EA6B99D5}" type="slidenum">
              <a:rPr lang="en-US"/>
              <a:pPr/>
              <a:t>53</a:t>
            </a:fld>
            <a:endParaRPr lang="en-US"/>
          </a:p>
        </p:txBody>
      </p:sp>
      <p:sp>
        <p:nvSpPr>
          <p:cNvPr id="174082" name="Rectangle 2"/>
          <p:cNvSpPr>
            <a:spLocks noGrp="1" noRot="1" noChangeAspect="1" noChangeArrowheads="1" noTextEdit="1"/>
          </p:cNvSpPr>
          <p:nvPr>
            <p:ph type="sldImg"/>
          </p:nvPr>
        </p:nvSpPr>
        <p:spPr>
          <a:ln/>
        </p:spPr>
      </p:sp>
      <p:sp>
        <p:nvSpPr>
          <p:cNvPr id="17408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33749534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B3AE8C-C75C-4226-A694-CBD97BD83F14}" type="slidenum">
              <a:rPr lang="en-US"/>
              <a:pPr/>
              <a:t>54</a:t>
            </a:fld>
            <a:endParaRPr lang="en-US"/>
          </a:p>
        </p:txBody>
      </p:sp>
      <p:sp>
        <p:nvSpPr>
          <p:cNvPr id="176130" name="Rectangle 2"/>
          <p:cNvSpPr>
            <a:spLocks noGrp="1" noRot="1" noChangeAspect="1" noChangeArrowheads="1" noTextEdit="1"/>
          </p:cNvSpPr>
          <p:nvPr>
            <p:ph type="sldImg"/>
          </p:nvPr>
        </p:nvSpPr>
        <p:spPr>
          <a:ln/>
        </p:spPr>
      </p:sp>
      <p:sp>
        <p:nvSpPr>
          <p:cNvPr id="17613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61006312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77040E-80F8-46FA-B824-EF69840E00D7}" type="slidenum">
              <a:rPr lang="en-US"/>
              <a:pPr/>
              <a:t>55</a:t>
            </a:fld>
            <a:endParaRPr lang="en-US"/>
          </a:p>
        </p:txBody>
      </p:sp>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294083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56D1BFF-FA8F-427C-ABC5-FE375EC192DB}" type="slidenum">
              <a:rPr lang="en-US"/>
              <a:pPr/>
              <a:t>5</a:t>
            </a:fld>
            <a:endParaRPr lang="en-US"/>
          </a:p>
        </p:txBody>
      </p:sp>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55239848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CEBFFC-93B2-42E2-9C7B-FE3F6DE34AEA}" type="slidenum">
              <a:rPr lang="en-US"/>
              <a:pPr/>
              <a:t>57</a:t>
            </a:fld>
            <a:endParaRPr lang="en-US"/>
          </a:p>
        </p:txBody>
      </p:sp>
      <p:sp>
        <p:nvSpPr>
          <p:cNvPr id="180226" name="Rectangle 2"/>
          <p:cNvSpPr>
            <a:spLocks noGrp="1" noRot="1" noChangeAspect="1" noChangeArrowheads="1" noTextEdit="1"/>
          </p:cNvSpPr>
          <p:nvPr>
            <p:ph type="sldImg"/>
          </p:nvPr>
        </p:nvSpPr>
        <p:spPr>
          <a:ln/>
        </p:spPr>
      </p:sp>
      <p:sp>
        <p:nvSpPr>
          <p:cNvPr id="18022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06010187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C79C27-5B4D-4B72-AF47-53C0BC61F956}" type="slidenum">
              <a:rPr lang="en-US"/>
              <a:pPr/>
              <a:t>58</a:t>
            </a:fld>
            <a:endParaRPr lang="en-US"/>
          </a:p>
        </p:txBody>
      </p:sp>
      <p:sp>
        <p:nvSpPr>
          <p:cNvPr id="182274" name="Rectangle 2"/>
          <p:cNvSpPr>
            <a:spLocks noGrp="1" noRot="1" noChangeAspect="1" noChangeArrowheads="1" noTextEdit="1"/>
          </p:cNvSpPr>
          <p:nvPr>
            <p:ph type="sldImg"/>
          </p:nvPr>
        </p:nvSpPr>
        <p:spPr>
          <a:ln/>
        </p:spPr>
      </p:sp>
      <p:sp>
        <p:nvSpPr>
          <p:cNvPr id="18227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7742146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C456115-2CBB-44F6-B3EB-549708A52742}" type="slidenum">
              <a:rPr lang="en-US"/>
              <a:pPr/>
              <a:t>59</a:t>
            </a:fld>
            <a:endParaRPr lang="en-US"/>
          </a:p>
        </p:txBody>
      </p:sp>
      <p:sp>
        <p:nvSpPr>
          <p:cNvPr id="184322" name="Rectangle 2"/>
          <p:cNvSpPr>
            <a:spLocks noGrp="1" noRot="1" noChangeAspect="1" noChangeArrowheads="1" noTextEdit="1"/>
          </p:cNvSpPr>
          <p:nvPr>
            <p:ph type="sldImg"/>
          </p:nvPr>
        </p:nvSpPr>
        <p:spPr>
          <a:ln/>
        </p:spPr>
      </p:sp>
      <p:sp>
        <p:nvSpPr>
          <p:cNvPr id="1843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65056459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C4AA17-552B-4DF7-83AB-69532B055E3A}" type="slidenum">
              <a:rPr lang="en-US"/>
              <a:pPr/>
              <a:t>60</a:t>
            </a:fld>
            <a:endParaRPr lang="en-US"/>
          </a:p>
        </p:txBody>
      </p:sp>
      <p:sp>
        <p:nvSpPr>
          <p:cNvPr id="186370" name="Rectangle 2"/>
          <p:cNvSpPr>
            <a:spLocks noGrp="1" noRot="1" noChangeAspect="1" noChangeArrowheads="1" noTextEdit="1"/>
          </p:cNvSpPr>
          <p:nvPr>
            <p:ph type="sldImg"/>
          </p:nvPr>
        </p:nvSpPr>
        <p:spPr>
          <a:ln/>
        </p:spPr>
      </p:sp>
      <p:sp>
        <p:nvSpPr>
          <p:cNvPr id="18637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152311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A5B1BA-40E2-48D7-A2D1-C23B19A66F22}" type="slidenum">
              <a:rPr lang="en-US"/>
              <a:pPr/>
              <a:t>62</a:t>
            </a:fld>
            <a:endParaRPr lang="en-US"/>
          </a:p>
        </p:txBody>
      </p:sp>
      <p:sp>
        <p:nvSpPr>
          <p:cNvPr id="188418" name="Rectangle 2"/>
          <p:cNvSpPr>
            <a:spLocks noGrp="1" noRot="1" noChangeAspect="1" noChangeArrowheads="1" noTextEdit="1"/>
          </p:cNvSpPr>
          <p:nvPr>
            <p:ph type="sldImg"/>
          </p:nvPr>
        </p:nvSpPr>
        <p:spPr>
          <a:ln/>
        </p:spPr>
      </p:sp>
      <p:sp>
        <p:nvSpPr>
          <p:cNvPr id="1884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41653935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28FDEF-D84C-43EC-8A1A-16B7B9A6137B}" type="slidenum">
              <a:rPr lang="en-US"/>
              <a:pPr/>
              <a:t>64</a:t>
            </a:fld>
            <a:endParaRPr lang="en-US"/>
          </a:p>
        </p:txBody>
      </p:sp>
      <p:sp>
        <p:nvSpPr>
          <p:cNvPr id="190466" name="Rectangle 2"/>
          <p:cNvSpPr>
            <a:spLocks noGrp="1" noRot="1" noChangeAspect="1" noChangeArrowheads="1" noTextEdit="1"/>
          </p:cNvSpPr>
          <p:nvPr>
            <p:ph type="sldImg"/>
          </p:nvPr>
        </p:nvSpPr>
        <p:spPr>
          <a:ln/>
        </p:spPr>
      </p:sp>
      <p:sp>
        <p:nvSpPr>
          <p:cNvPr id="19046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53957676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183C56-402C-41E5-8E71-2F375023D1B8}" type="slidenum">
              <a:rPr lang="en-US"/>
              <a:pPr/>
              <a:t>65</a:t>
            </a:fld>
            <a:endParaRPr lang="en-US"/>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988549538"/>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F965F8-43C4-4B5E-9255-B59D413057AD}" type="slidenum">
              <a:rPr lang="en-US"/>
              <a:pPr/>
              <a:t>66</a:t>
            </a:fld>
            <a:endParaRPr lang="en-US"/>
          </a:p>
        </p:txBody>
      </p:sp>
      <p:sp>
        <p:nvSpPr>
          <p:cNvPr id="192514" name="Rectangle 2"/>
          <p:cNvSpPr>
            <a:spLocks noGrp="1" noRot="1" noChangeAspect="1" noChangeArrowheads="1" noTextEdit="1"/>
          </p:cNvSpPr>
          <p:nvPr>
            <p:ph type="sldImg"/>
          </p:nvPr>
        </p:nvSpPr>
        <p:spPr>
          <a:ln/>
        </p:spPr>
      </p:sp>
      <p:sp>
        <p:nvSpPr>
          <p:cNvPr id="1925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05335416"/>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D2C4AB-24F9-4B8F-84F6-743C155FC0D9}" type="slidenum">
              <a:rPr lang="en-US"/>
              <a:pPr/>
              <a:t>67</a:t>
            </a:fld>
            <a:endParaRPr lang="en-US"/>
          </a:p>
        </p:txBody>
      </p:sp>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41727021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64566F2-2D1E-4829-86B6-91A357392872}" type="slidenum">
              <a:rPr lang="en-US"/>
              <a:pPr/>
              <a:t>68</a:t>
            </a:fld>
            <a:endParaRPr lang="en-US"/>
          </a:p>
        </p:txBody>
      </p:sp>
      <p:sp>
        <p:nvSpPr>
          <p:cNvPr id="196610" name="Rectangle 2"/>
          <p:cNvSpPr>
            <a:spLocks noGrp="1" noRot="1" noChangeAspect="1" noChangeArrowheads="1" noTextEdit="1"/>
          </p:cNvSpPr>
          <p:nvPr>
            <p:ph type="sldImg"/>
          </p:nvPr>
        </p:nvSpPr>
        <p:spPr>
          <a:ln/>
        </p:spPr>
      </p:sp>
      <p:sp>
        <p:nvSpPr>
          <p:cNvPr id="1966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875304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ED454E-F511-47E1-B73B-F3BB499DE69E}" type="slidenum">
              <a:rPr lang="en-US"/>
              <a:pPr/>
              <a:t>6</a:t>
            </a:fld>
            <a:endParaRPr lang="en-US"/>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226973081"/>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C88105-783A-49BF-948B-A6309601A138}" type="slidenum">
              <a:rPr lang="en-US"/>
              <a:pPr/>
              <a:t>69</a:t>
            </a:fld>
            <a:endParaRPr lang="en-US"/>
          </a:p>
        </p:txBody>
      </p:sp>
      <p:sp>
        <p:nvSpPr>
          <p:cNvPr id="219138" name="Rectangle 2"/>
          <p:cNvSpPr>
            <a:spLocks noGrp="1" noRot="1" noChangeAspect="1" noChangeArrowheads="1" noTextEdit="1"/>
          </p:cNvSpPr>
          <p:nvPr>
            <p:ph type="sldImg"/>
          </p:nvPr>
        </p:nvSpPr>
        <p:spPr>
          <a:ln/>
        </p:spPr>
      </p:sp>
      <p:sp>
        <p:nvSpPr>
          <p:cNvPr id="21913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1402809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DEF2EA-2FF0-458F-A253-DD43EE374618}" type="slidenum">
              <a:rPr lang="en-US"/>
              <a:pPr/>
              <a:t>70</a:t>
            </a:fld>
            <a:endParaRPr lang="en-US"/>
          </a:p>
        </p:txBody>
      </p:sp>
      <p:sp>
        <p:nvSpPr>
          <p:cNvPr id="198658" name="Rectangle 2"/>
          <p:cNvSpPr>
            <a:spLocks noGrp="1" noRot="1" noChangeAspect="1" noChangeArrowheads="1" noTextEdit="1"/>
          </p:cNvSpPr>
          <p:nvPr>
            <p:ph type="sldImg"/>
          </p:nvPr>
        </p:nvSpPr>
        <p:spPr>
          <a:ln/>
        </p:spPr>
      </p:sp>
      <p:sp>
        <p:nvSpPr>
          <p:cNvPr id="1986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93334711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9D1ED3-D9A6-4F0D-8461-6B95AA2FC47E}" type="slidenum">
              <a:rPr lang="en-US"/>
              <a:pPr/>
              <a:t>71</a:t>
            </a:fld>
            <a:endParaRPr lang="en-US"/>
          </a:p>
        </p:txBody>
      </p:sp>
      <p:sp>
        <p:nvSpPr>
          <p:cNvPr id="200706" name="Rectangle 2"/>
          <p:cNvSpPr>
            <a:spLocks noGrp="1" noRot="1" noChangeAspect="1" noChangeArrowheads="1" noTextEdit="1"/>
          </p:cNvSpPr>
          <p:nvPr>
            <p:ph type="sldImg"/>
          </p:nvPr>
        </p:nvSpPr>
        <p:spPr>
          <a:ln/>
        </p:spPr>
      </p:sp>
      <p:sp>
        <p:nvSpPr>
          <p:cNvPr id="200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24740529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E58205-F26D-43AE-BD61-2B70DDF252F6}" type="slidenum">
              <a:rPr lang="en-US"/>
              <a:pPr/>
              <a:t>72</a:t>
            </a:fld>
            <a:endParaRPr lang="en-US"/>
          </a:p>
        </p:txBody>
      </p:sp>
      <p:sp>
        <p:nvSpPr>
          <p:cNvPr id="202754" name="Rectangle 2"/>
          <p:cNvSpPr>
            <a:spLocks noGrp="1" noRot="1" noChangeAspect="1" noChangeArrowheads="1" noTextEdit="1"/>
          </p:cNvSpPr>
          <p:nvPr>
            <p:ph type="sldImg"/>
          </p:nvPr>
        </p:nvSpPr>
        <p:spPr>
          <a:ln/>
        </p:spPr>
      </p:sp>
      <p:sp>
        <p:nvSpPr>
          <p:cNvPr id="20275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9074055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2F16F5-3C22-49B3-81AC-D61076835EC3}" type="slidenum">
              <a:rPr lang="en-US"/>
              <a:pPr/>
              <a:t>73</a:t>
            </a:fld>
            <a:endParaRPr lang="en-US"/>
          </a:p>
        </p:txBody>
      </p:sp>
      <p:sp>
        <p:nvSpPr>
          <p:cNvPr id="204802" name="Rectangle 2"/>
          <p:cNvSpPr>
            <a:spLocks noGrp="1" noRot="1" noChangeAspect="1" noChangeArrowheads="1" noTextEdit="1"/>
          </p:cNvSpPr>
          <p:nvPr>
            <p:ph type="sldImg"/>
          </p:nvPr>
        </p:nvSpPr>
        <p:spPr>
          <a:ln/>
        </p:spPr>
      </p:sp>
      <p:sp>
        <p:nvSpPr>
          <p:cNvPr id="2048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297151613"/>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D1E226-E49E-41E7-92DF-C395ADF046D7}" type="slidenum">
              <a:rPr lang="en-US"/>
              <a:pPr/>
              <a:t>74</a:t>
            </a:fld>
            <a:endParaRPr lang="en-US"/>
          </a:p>
        </p:txBody>
      </p:sp>
      <p:sp>
        <p:nvSpPr>
          <p:cNvPr id="206850" name="Rectangle 2"/>
          <p:cNvSpPr>
            <a:spLocks noGrp="1" noRot="1" noChangeAspect="1" noChangeArrowheads="1" noTextEdit="1"/>
          </p:cNvSpPr>
          <p:nvPr>
            <p:ph type="sldImg"/>
          </p:nvPr>
        </p:nvSpPr>
        <p:spPr>
          <a:ln/>
        </p:spPr>
      </p:sp>
      <p:sp>
        <p:nvSpPr>
          <p:cNvPr id="20685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81024499"/>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484F5A-CD53-4EAE-BD4B-4EF47F28D186}" type="slidenum">
              <a:rPr lang="en-US"/>
              <a:pPr/>
              <a:t>76</a:t>
            </a:fld>
            <a:endParaRPr lang="en-US"/>
          </a:p>
        </p:txBody>
      </p:sp>
      <p:sp>
        <p:nvSpPr>
          <p:cNvPr id="210946" name="Rectangle 2"/>
          <p:cNvSpPr>
            <a:spLocks noGrp="1" noRot="1" noChangeAspect="1" noChangeArrowheads="1" noTextEdit="1"/>
          </p:cNvSpPr>
          <p:nvPr>
            <p:ph type="sldImg"/>
          </p:nvPr>
        </p:nvSpPr>
        <p:spPr>
          <a:ln/>
        </p:spPr>
      </p:sp>
      <p:sp>
        <p:nvSpPr>
          <p:cNvPr id="2109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95119457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1D894D-8F8F-4044-9A43-6A5BAB9C4C92}" type="slidenum">
              <a:rPr lang="en-US"/>
              <a:pPr/>
              <a:t>77</a:t>
            </a:fld>
            <a:endParaRPr lang="en-US"/>
          </a:p>
        </p:txBody>
      </p:sp>
      <p:sp>
        <p:nvSpPr>
          <p:cNvPr id="208898" name="Rectangle 2"/>
          <p:cNvSpPr>
            <a:spLocks noGrp="1" noRot="1" noChangeAspect="1" noChangeArrowheads="1" noTextEdit="1"/>
          </p:cNvSpPr>
          <p:nvPr>
            <p:ph type="sldImg"/>
          </p:nvPr>
        </p:nvSpPr>
        <p:spPr>
          <a:ln/>
        </p:spPr>
      </p:sp>
      <p:sp>
        <p:nvSpPr>
          <p:cNvPr id="2088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70311051"/>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643C3C-7771-42CA-9A50-9D7A8824CC0C}" type="slidenum">
              <a:rPr lang="en-US"/>
              <a:pPr/>
              <a:t>78</a:t>
            </a:fld>
            <a:endParaRPr lang="en-US"/>
          </a:p>
        </p:txBody>
      </p:sp>
      <p:sp>
        <p:nvSpPr>
          <p:cNvPr id="212994" name="Rectangle 2"/>
          <p:cNvSpPr>
            <a:spLocks noGrp="1" noRot="1" noChangeAspect="1" noChangeArrowheads="1" noTextEdit="1"/>
          </p:cNvSpPr>
          <p:nvPr>
            <p:ph type="sldImg"/>
          </p:nvPr>
        </p:nvSpPr>
        <p:spPr>
          <a:ln/>
        </p:spPr>
      </p:sp>
      <p:sp>
        <p:nvSpPr>
          <p:cNvPr id="21299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153766172"/>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D19CA8-53F5-41FD-96F0-117C277EB4F1}" type="slidenum">
              <a:rPr lang="en-US"/>
              <a:pPr/>
              <a:t>79</a:t>
            </a:fld>
            <a:endParaRPr lang="en-US"/>
          </a:p>
        </p:txBody>
      </p:sp>
      <p:sp>
        <p:nvSpPr>
          <p:cNvPr id="215042" name="Rectangle 2"/>
          <p:cNvSpPr>
            <a:spLocks noGrp="1" noRot="1" noChangeAspect="1" noChangeArrowheads="1" noTextEdit="1"/>
          </p:cNvSpPr>
          <p:nvPr>
            <p:ph type="sldImg"/>
          </p:nvPr>
        </p:nvSpPr>
        <p:spPr>
          <a:ln/>
        </p:spPr>
      </p:sp>
      <p:sp>
        <p:nvSpPr>
          <p:cNvPr id="2150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8413538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6FAB1B-BBAA-42C0-B6BD-C097DA1DB152}" type="slidenum">
              <a:rPr lang="en-US"/>
              <a:pPr/>
              <a:t>7</a:t>
            </a:fld>
            <a:endParaRPr lang="en-US"/>
          </a:p>
        </p:txBody>
      </p:sp>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187885415"/>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AAC6DE-28CD-4F9A-8D8F-02DBD040CE39}" type="slidenum">
              <a:rPr lang="en-US"/>
              <a:pPr/>
              <a:t>80</a:t>
            </a:fld>
            <a:endParaRPr lang="en-US"/>
          </a:p>
        </p:txBody>
      </p:sp>
      <p:sp>
        <p:nvSpPr>
          <p:cNvPr id="266242" name="Rectangle 2"/>
          <p:cNvSpPr>
            <a:spLocks noGrp="1" noRot="1" noChangeAspect="1" noChangeArrowheads="1" noTextEdit="1"/>
          </p:cNvSpPr>
          <p:nvPr>
            <p:ph type="sldImg"/>
          </p:nvPr>
        </p:nvSpPr>
        <p:spPr>
          <a:ln/>
        </p:spPr>
      </p:sp>
      <p:sp>
        <p:nvSpPr>
          <p:cNvPr id="26624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459919387"/>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C43110-1CEC-4A72-8C16-DC6C97079255}" type="slidenum">
              <a:rPr lang="en-US"/>
              <a:pPr/>
              <a:t>81</a:t>
            </a:fld>
            <a:endParaRPr lang="en-US"/>
          </a:p>
        </p:txBody>
      </p:sp>
      <p:sp>
        <p:nvSpPr>
          <p:cNvPr id="268290" name="Rectangle 2"/>
          <p:cNvSpPr>
            <a:spLocks noGrp="1" noRot="1" noChangeAspect="1" noChangeArrowheads="1" noTextEdit="1"/>
          </p:cNvSpPr>
          <p:nvPr>
            <p:ph type="sldImg"/>
          </p:nvPr>
        </p:nvSpPr>
        <p:spPr>
          <a:ln/>
        </p:spPr>
      </p:sp>
      <p:sp>
        <p:nvSpPr>
          <p:cNvPr id="26829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410783782"/>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F3DC49-EDDB-47C3-99E7-5126160C21BF}" type="slidenum">
              <a:rPr lang="en-US"/>
              <a:pPr/>
              <a:t>82</a:t>
            </a:fld>
            <a:endParaRPr lang="en-US"/>
          </a:p>
        </p:txBody>
      </p:sp>
      <p:sp>
        <p:nvSpPr>
          <p:cNvPr id="270338" name="Rectangle 2"/>
          <p:cNvSpPr>
            <a:spLocks noGrp="1" noRot="1" noChangeAspect="1" noChangeArrowheads="1" noTextEdit="1"/>
          </p:cNvSpPr>
          <p:nvPr>
            <p:ph type="sldImg"/>
          </p:nvPr>
        </p:nvSpPr>
        <p:spPr>
          <a:ln/>
        </p:spPr>
      </p:sp>
      <p:sp>
        <p:nvSpPr>
          <p:cNvPr id="27033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473434126"/>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CAF13B-A2E5-481A-A0C8-F1313641568D}" type="slidenum">
              <a:rPr lang="en-US"/>
              <a:pPr/>
              <a:t>86</a:t>
            </a:fld>
            <a:endParaRPr lang="en-US"/>
          </a:p>
        </p:txBody>
      </p:sp>
      <p:sp>
        <p:nvSpPr>
          <p:cNvPr id="273410" name="Rectangle 2"/>
          <p:cNvSpPr>
            <a:spLocks noGrp="1" noRot="1" noChangeAspect="1" noChangeArrowheads="1" noTextEdit="1"/>
          </p:cNvSpPr>
          <p:nvPr>
            <p:ph type="sldImg"/>
          </p:nvPr>
        </p:nvSpPr>
        <p:spPr>
          <a:ln/>
        </p:spPr>
      </p:sp>
      <p:sp>
        <p:nvSpPr>
          <p:cNvPr id="2734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3193025"/>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6D9CFB-5903-4D41-8B7D-5D3917359E23}" type="slidenum">
              <a:rPr lang="en-US"/>
              <a:pPr/>
              <a:t>87</a:t>
            </a:fld>
            <a:endParaRPr lang="en-US"/>
          </a:p>
        </p:txBody>
      </p:sp>
      <p:sp>
        <p:nvSpPr>
          <p:cNvPr id="275458" name="Rectangle 2"/>
          <p:cNvSpPr>
            <a:spLocks noGrp="1" noRot="1" noChangeAspect="1" noChangeArrowheads="1" noTextEdit="1"/>
          </p:cNvSpPr>
          <p:nvPr>
            <p:ph type="sldImg"/>
          </p:nvPr>
        </p:nvSpPr>
        <p:spPr>
          <a:ln/>
        </p:spPr>
      </p:sp>
      <p:sp>
        <p:nvSpPr>
          <p:cNvPr id="2754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075568088"/>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42FFAF-1AB0-4D65-A572-1D2C05F00CBC}" type="slidenum">
              <a:rPr lang="en-US"/>
              <a:pPr/>
              <a:t>88</a:t>
            </a:fld>
            <a:endParaRPr lang="en-US"/>
          </a:p>
        </p:txBody>
      </p:sp>
      <p:sp>
        <p:nvSpPr>
          <p:cNvPr id="277506" name="Rectangle 2"/>
          <p:cNvSpPr>
            <a:spLocks noGrp="1" noRot="1" noChangeAspect="1" noChangeArrowheads="1" noTextEdit="1"/>
          </p:cNvSpPr>
          <p:nvPr>
            <p:ph type="sldImg"/>
          </p:nvPr>
        </p:nvSpPr>
        <p:spPr>
          <a:ln/>
        </p:spPr>
      </p:sp>
      <p:sp>
        <p:nvSpPr>
          <p:cNvPr id="2775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660651742"/>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49A098-3E4B-4FC7-A9F8-7AA7110D78AD}" type="slidenum">
              <a:rPr lang="en-US"/>
              <a:pPr/>
              <a:t>89</a:t>
            </a:fld>
            <a:endParaRPr lang="en-US"/>
          </a:p>
        </p:txBody>
      </p:sp>
      <p:sp>
        <p:nvSpPr>
          <p:cNvPr id="279554" name="Rectangle 2"/>
          <p:cNvSpPr>
            <a:spLocks noGrp="1" noRot="1" noChangeAspect="1" noChangeArrowheads="1" noTextEdit="1"/>
          </p:cNvSpPr>
          <p:nvPr>
            <p:ph type="sldImg"/>
          </p:nvPr>
        </p:nvSpPr>
        <p:spPr>
          <a:ln/>
        </p:spPr>
      </p:sp>
      <p:sp>
        <p:nvSpPr>
          <p:cNvPr id="27955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943503349"/>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CFDC02-061B-46E3-80C4-461514DB5796}" type="slidenum">
              <a:rPr lang="en-US"/>
              <a:pPr/>
              <a:t>91</a:t>
            </a:fld>
            <a:endParaRPr lang="en-US"/>
          </a:p>
        </p:txBody>
      </p:sp>
      <p:sp>
        <p:nvSpPr>
          <p:cNvPr id="282626" name="Rectangle 2"/>
          <p:cNvSpPr>
            <a:spLocks noGrp="1" noRot="1" noChangeAspect="1" noChangeArrowheads="1" noTextEdit="1"/>
          </p:cNvSpPr>
          <p:nvPr>
            <p:ph type="sldImg"/>
          </p:nvPr>
        </p:nvSpPr>
        <p:spPr>
          <a:ln/>
        </p:spPr>
      </p:sp>
      <p:sp>
        <p:nvSpPr>
          <p:cNvPr id="28262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55045035"/>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369B55-9815-4F3D-87DA-DE5639B949E1}" type="slidenum">
              <a:rPr lang="en-US"/>
              <a:pPr/>
              <a:t>92</a:t>
            </a:fld>
            <a:endParaRPr lang="en-US"/>
          </a:p>
        </p:txBody>
      </p:sp>
      <p:sp>
        <p:nvSpPr>
          <p:cNvPr id="284674" name="Rectangle 2"/>
          <p:cNvSpPr>
            <a:spLocks noGrp="1" noRot="1" noChangeAspect="1" noChangeArrowheads="1" noTextEdit="1"/>
          </p:cNvSpPr>
          <p:nvPr>
            <p:ph type="sldImg"/>
          </p:nvPr>
        </p:nvSpPr>
        <p:spPr>
          <a:ln/>
        </p:spPr>
      </p:sp>
      <p:sp>
        <p:nvSpPr>
          <p:cNvPr id="28467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07104211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99D95E-7180-4DBA-B8CB-0190E00E5B4F}" type="slidenum">
              <a:rPr lang="en-US"/>
              <a:pPr/>
              <a:t>93</a:t>
            </a:fld>
            <a:endParaRPr lang="en-US"/>
          </a:p>
        </p:txBody>
      </p:sp>
      <p:sp>
        <p:nvSpPr>
          <p:cNvPr id="286722" name="Rectangle 2"/>
          <p:cNvSpPr>
            <a:spLocks noGrp="1" noRot="1" noChangeAspect="1" noChangeArrowheads="1" noTextEdit="1"/>
          </p:cNvSpPr>
          <p:nvPr>
            <p:ph type="sldImg"/>
          </p:nvPr>
        </p:nvSpPr>
        <p:spPr>
          <a:ln/>
        </p:spPr>
      </p:sp>
      <p:sp>
        <p:nvSpPr>
          <p:cNvPr id="2867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4628412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2F2422-66D2-4D50-B821-B7D853C67E1C}" type="slidenum">
              <a:rPr lang="en-US"/>
              <a:pPr/>
              <a:t>8</a:t>
            </a:fld>
            <a:endParaRPr lang="en-US"/>
          </a:p>
        </p:txBody>
      </p:sp>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04909735"/>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5394DC6-80CB-452C-9DB0-5C4CF402E593}" type="slidenum">
              <a:rPr lang="en-US"/>
              <a:pPr/>
              <a:t>94</a:t>
            </a:fld>
            <a:endParaRPr lang="en-US"/>
          </a:p>
        </p:txBody>
      </p:sp>
      <p:sp>
        <p:nvSpPr>
          <p:cNvPr id="288770" name="Rectangle 2"/>
          <p:cNvSpPr>
            <a:spLocks noGrp="1" noRot="1" noChangeAspect="1" noChangeArrowheads="1" noTextEdit="1"/>
          </p:cNvSpPr>
          <p:nvPr>
            <p:ph type="sldImg"/>
          </p:nvPr>
        </p:nvSpPr>
        <p:spPr>
          <a:ln/>
        </p:spPr>
      </p:sp>
      <p:sp>
        <p:nvSpPr>
          <p:cNvPr id="28877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950890857"/>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5D2B9A-2F62-4393-A3DF-1D14814D9C64}" type="slidenum">
              <a:rPr lang="en-US"/>
              <a:pPr/>
              <a:t>95</a:t>
            </a:fld>
            <a:endParaRPr lang="en-US"/>
          </a:p>
        </p:txBody>
      </p:sp>
      <p:sp>
        <p:nvSpPr>
          <p:cNvPr id="290818" name="Rectangle 2"/>
          <p:cNvSpPr>
            <a:spLocks noGrp="1" noRot="1" noChangeAspect="1" noChangeArrowheads="1" noTextEdit="1"/>
          </p:cNvSpPr>
          <p:nvPr>
            <p:ph type="sldImg"/>
          </p:nvPr>
        </p:nvSpPr>
        <p:spPr>
          <a:ln/>
        </p:spPr>
      </p:sp>
      <p:sp>
        <p:nvSpPr>
          <p:cNvPr id="2908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17646275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0B60DD-9617-4D92-98CB-AF245DB8452F}" type="slidenum">
              <a:rPr lang="en-US"/>
              <a:pPr/>
              <a:t>96</a:t>
            </a:fld>
            <a:endParaRPr lang="en-US"/>
          </a:p>
        </p:txBody>
      </p:sp>
      <p:sp>
        <p:nvSpPr>
          <p:cNvPr id="292866" name="Rectangle 2"/>
          <p:cNvSpPr>
            <a:spLocks noGrp="1" noRot="1" noChangeAspect="1" noChangeArrowheads="1" noTextEdit="1"/>
          </p:cNvSpPr>
          <p:nvPr>
            <p:ph type="sldImg"/>
          </p:nvPr>
        </p:nvSpPr>
        <p:spPr>
          <a:ln/>
        </p:spPr>
      </p:sp>
      <p:sp>
        <p:nvSpPr>
          <p:cNvPr id="29286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405926843"/>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29397E-1C03-4B9E-9B7C-2FF549BED228}" type="slidenum">
              <a:rPr lang="en-US"/>
              <a:pPr/>
              <a:t>97</a:t>
            </a:fld>
            <a:endParaRPr lang="en-US"/>
          </a:p>
        </p:txBody>
      </p:sp>
      <p:sp>
        <p:nvSpPr>
          <p:cNvPr id="294914" name="Rectangle 2"/>
          <p:cNvSpPr>
            <a:spLocks noGrp="1" noRot="1" noChangeAspect="1" noChangeArrowheads="1" noTextEdit="1"/>
          </p:cNvSpPr>
          <p:nvPr>
            <p:ph type="sldImg"/>
          </p:nvPr>
        </p:nvSpPr>
        <p:spPr>
          <a:ln/>
        </p:spPr>
      </p:sp>
      <p:sp>
        <p:nvSpPr>
          <p:cNvPr id="2949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51022386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34BF0F-802C-49E0-8DC9-6913112061F4}" type="slidenum">
              <a:rPr lang="en-US"/>
              <a:pPr/>
              <a:t>98</a:t>
            </a:fld>
            <a:endParaRPr lang="en-US"/>
          </a:p>
        </p:txBody>
      </p:sp>
      <p:sp>
        <p:nvSpPr>
          <p:cNvPr id="296962" name="Rectangle 2"/>
          <p:cNvSpPr>
            <a:spLocks noGrp="1" noRot="1" noChangeAspect="1" noChangeArrowheads="1" noTextEdit="1"/>
          </p:cNvSpPr>
          <p:nvPr>
            <p:ph type="sldImg"/>
          </p:nvPr>
        </p:nvSpPr>
        <p:spPr>
          <a:ln/>
        </p:spPr>
      </p:sp>
      <p:sp>
        <p:nvSpPr>
          <p:cNvPr id="29696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189910097"/>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FDF657-541B-457A-A26A-07134A9804FA}" type="slidenum">
              <a:rPr lang="en-US"/>
              <a:pPr/>
              <a:t>99</a:t>
            </a:fld>
            <a:endParaRPr lang="en-US"/>
          </a:p>
        </p:txBody>
      </p:sp>
      <p:sp>
        <p:nvSpPr>
          <p:cNvPr id="299010" name="Rectangle 2"/>
          <p:cNvSpPr>
            <a:spLocks noGrp="1" noRot="1" noChangeAspect="1" noChangeArrowheads="1" noTextEdit="1"/>
          </p:cNvSpPr>
          <p:nvPr>
            <p:ph type="sldImg"/>
          </p:nvPr>
        </p:nvSpPr>
        <p:spPr>
          <a:ln/>
        </p:spPr>
      </p:sp>
      <p:sp>
        <p:nvSpPr>
          <p:cNvPr id="299011"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648524387"/>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F9C875-A679-4DE5-A638-7F2C026E997C}" type="slidenum">
              <a:rPr lang="en-US"/>
              <a:pPr/>
              <a:t>105</a:t>
            </a:fld>
            <a:endParaRPr lang="en-US"/>
          </a:p>
        </p:txBody>
      </p:sp>
      <p:sp>
        <p:nvSpPr>
          <p:cNvPr id="304130" name="Rectangle 2"/>
          <p:cNvSpPr>
            <a:spLocks noGrp="1" noRot="1" noChangeAspect="1" noChangeArrowheads="1" noTextEdit="1"/>
          </p:cNvSpPr>
          <p:nvPr>
            <p:ph type="sldImg"/>
          </p:nvPr>
        </p:nvSpPr>
        <p:spPr>
          <a:ln/>
        </p:spPr>
      </p:sp>
      <p:sp>
        <p:nvSpPr>
          <p:cNvPr id="30413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619476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9EA415-AD6C-4FD1-84BA-9DF59C5A439C}" type="slidenum">
              <a:rPr lang="en-US"/>
              <a:pPr/>
              <a:t>9</a:t>
            </a:fld>
            <a:endParaRPr lang="en-US"/>
          </a:p>
        </p:txBody>
      </p:sp>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2644437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762000" y="838200"/>
            <a:ext cx="7772400" cy="1143000"/>
          </a:xfrm>
        </p:spPr>
        <p:txBody>
          <a:bodyPr/>
          <a:lstStyle>
            <a:lvl1pPr>
              <a:defRPr/>
            </a:lvl1pPr>
          </a:lstStyle>
          <a:p>
            <a:r>
              <a:rPr lang="en-US"/>
              <a:t>Click to edit Master title style</a:t>
            </a:r>
          </a:p>
        </p:txBody>
      </p:sp>
      <p:sp>
        <p:nvSpPr>
          <p:cNvPr id="7171" name="Rectangle 3"/>
          <p:cNvSpPr>
            <a:spLocks noGrp="1" noChangeArrowheads="1"/>
          </p:cNvSpPr>
          <p:nvPr>
            <p:ph type="subTitle" idx="1"/>
          </p:nvPr>
        </p:nvSpPr>
        <p:spPr>
          <a:xfrm>
            <a:off x="2743200" y="2971800"/>
            <a:ext cx="6096000" cy="1752600"/>
          </a:xfrm>
        </p:spPr>
        <p:txBody>
          <a:bodyPr/>
          <a:lstStyle>
            <a:lvl1pPr marL="0" indent="0" algn="ctr">
              <a:buFontTx/>
              <a:buNone/>
              <a:defRPr>
                <a:latin typeface="Arial Black" pitchFamily="34" charset="0"/>
              </a:defRPr>
            </a:lvl1pPr>
          </a:lstStyle>
          <a:p>
            <a:r>
              <a:rPr lang="en-US"/>
              <a:t>Click to edit Master subtitle style</a:t>
            </a:r>
          </a:p>
        </p:txBody>
      </p:sp>
      <p:sp>
        <p:nvSpPr>
          <p:cNvPr id="7172" name="Rectangle 4"/>
          <p:cNvSpPr>
            <a:spLocks noGrp="1" noChangeArrowheads="1"/>
          </p:cNvSpPr>
          <p:nvPr>
            <p:ph type="sldNum" sz="quarter" idx="4"/>
          </p:nvPr>
        </p:nvSpPr>
        <p:spPr>
          <a:xfrm>
            <a:off x="6553200" y="6248400"/>
            <a:ext cx="1905000" cy="457200"/>
          </a:xfrm>
        </p:spPr>
        <p:txBody>
          <a:bodyPr/>
          <a:lstStyle>
            <a:lvl1pPr>
              <a:defRPr/>
            </a:lvl1pPr>
          </a:lstStyle>
          <a:p>
            <a:fld id="{4B2E478C-A7F4-4E85-8F40-488C9BE3F562}" type="slidenum">
              <a:rPr lang="en-US"/>
              <a:pPr/>
              <a:t>‹#›</a:t>
            </a:fld>
            <a:endParaRPr lang="en-US"/>
          </a:p>
        </p:txBody>
      </p:sp>
      <p:sp>
        <p:nvSpPr>
          <p:cNvPr id="7173" name="Text Box 5"/>
          <p:cNvSpPr txBox="1">
            <a:spLocks noChangeArrowheads="1"/>
          </p:cNvSpPr>
          <p:nvPr userDrawn="1"/>
        </p:nvSpPr>
        <p:spPr bwMode="auto">
          <a:xfrm>
            <a:off x="381000" y="6400800"/>
            <a:ext cx="1981200" cy="244475"/>
          </a:xfrm>
          <a:prstGeom prst="rect">
            <a:avLst/>
          </a:prstGeom>
          <a:noFill/>
          <a:ln w="9525">
            <a:noFill/>
            <a:miter lim="800000"/>
            <a:headEnd/>
            <a:tailEnd/>
          </a:ln>
          <a:effectLst/>
        </p:spPr>
        <p:txBody>
          <a:bodyPr>
            <a:spAutoFit/>
          </a:bodyPr>
          <a:lstStyle/>
          <a:p>
            <a:pPr>
              <a:spcBef>
                <a:spcPct val="50000"/>
              </a:spcBef>
            </a:pPr>
            <a:r>
              <a:rPr lang="en-US" sz="1000">
                <a:effectLst>
                  <a:outerShdw blurRad="38100" dist="38100" dir="2700000" algn="tl">
                    <a:srgbClr val="C0C0C0"/>
                  </a:outerShdw>
                </a:effectLst>
                <a:latin typeface="Arial" charset="0"/>
              </a:rPr>
              <a:t>© 2005 Clairmont Press</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C5797A76-6B05-42A7-A547-2A0F5514A16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228600"/>
            <a:ext cx="2114550" cy="6324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191250" cy="6324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6B7454FD-30CE-4AE7-A93E-ADDB8C1C1403}"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458200" cy="49530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a:xfrm>
            <a:off x="8686800" y="6553200"/>
            <a:ext cx="457200" cy="304800"/>
          </a:xfrm>
          <a:prstGeom prst="rect">
            <a:avLst/>
          </a:prstGeom>
        </p:spPr>
        <p:txBody>
          <a:bodyPr/>
          <a:lstStyle>
            <a:lvl1pPr>
              <a:defRPr/>
            </a:lvl1pPr>
          </a:lstStyle>
          <a:p>
            <a:fld id="{A520ABA2-6073-499A-955E-ACABB4C1D582}"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a:xfrm>
            <a:off x="8686800" y="6553200"/>
            <a:ext cx="457200" cy="304800"/>
          </a:xfrm>
          <a:prstGeom prst="rect">
            <a:avLst/>
          </a:prstGeom>
        </p:spPr>
        <p:txBody>
          <a:bodyPr/>
          <a:lstStyle>
            <a:lvl1pPr>
              <a:defRPr/>
            </a:lvl1pPr>
          </a:lstStyle>
          <a:p>
            <a:fld id="{F2E2E052-5140-4F45-AABD-ECB15E8D1659}"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152900" cy="49530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600200"/>
            <a:ext cx="4152900" cy="49530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a:xfrm>
            <a:off x="8686800" y="6553200"/>
            <a:ext cx="457200" cy="304800"/>
          </a:xfrm>
          <a:prstGeom prst="rect">
            <a:avLst/>
          </a:prstGeom>
        </p:spPr>
        <p:txBody>
          <a:bodyPr/>
          <a:lstStyle>
            <a:lvl1pPr>
              <a:defRPr/>
            </a:lvl1pPr>
          </a:lstStyle>
          <a:p>
            <a:fld id="{F80FDBD6-F3A0-41F0-A307-1CEBA03AB980}"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a:xfrm>
            <a:off x="8686800" y="6553200"/>
            <a:ext cx="457200" cy="304800"/>
          </a:xfrm>
          <a:prstGeom prst="rect">
            <a:avLst/>
          </a:prstGeom>
        </p:spPr>
        <p:txBody>
          <a:bodyPr/>
          <a:lstStyle>
            <a:lvl1pPr>
              <a:defRPr/>
            </a:lvl1pPr>
          </a:lstStyle>
          <a:p>
            <a:fld id="{BC13EAA3-DF72-47F4-B3CA-3C6FDA3A08B9}"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a:prstGeom prst="rect">
            <a:avLst/>
          </a:prstGeom>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a:xfrm>
            <a:off x="8686800" y="6553200"/>
            <a:ext cx="457200" cy="304800"/>
          </a:xfrm>
          <a:prstGeom prst="rect">
            <a:avLst/>
          </a:prstGeom>
        </p:spPr>
        <p:txBody>
          <a:bodyPr/>
          <a:lstStyle>
            <a:lvl1pPr>
              <a:defRPr/>
            </a:lvl1pPr>
          </a:lstStyle>
          <a:p>
            <a:fld id="{14D6C8C4-FCE2-4E51-BC23-C8CF59D9C3E3}"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8686800" y="6553200"/>
            <a:ext cx="457200" cy="304800"/>
          </a:xfrm>
          <a:prstGeom prst="rect">
            <a:avLst/>
          </a:prstGeom>
        </p:spPr>
        <p:txBody>
          <a:bodyPr/>
          <a:lstStyle>
            <a:lvl1pPr>
              <a:defRPr/>
            </a:lvl1pPr>
          </a:lstStyle>
          <a:p>
            <a:fld id="{E3E10F80-C80E-4FAE-BB6A-4EA7E1EE0726}"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a:xfrm>
            <a:off x="8686800" y="6553200"/>
            <a:ext cx="457200" cy="304800"/>
          </a:xfrm>
          <a:prstGeom prst="rect">
            <a:avLst/>
          </a:prstGeom>
        </p:spPr>
        <p:txBody>
          <a:bodyPr/>
          <a:lstStyle>
            <a:lvl1pPr>
              <a:defRPr/>
            </a:lvl1pPr>
          </a:lstStyle>
          <a:p>
            <a:fld id="{93A9F8D6-3A07-44EC-B522-D0843A935BF9}"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a:xfrm>
            <a:off x="8686800" y="6553200"/>
            <a:ext cx="457200" cy="304800"/>
          </a:xfrm>
          <a:prstGeom prst="rect">
            <a:avLst/>
          </a:prstGeom>
        </p:spPr>
        <p:txBody>
          <a:bodyPr/>
          <a:lstStyle>
            <a:lvl1pPr>
              <a:defRPr/>
            </a:lvl1pPr>
          </a:lstStyle>
          <a:p>
            <a:fld id="{FB3198D8-0509-434A-A7A0-5743F673F4B1}"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A520ABA2-6073-499A-955E-ACABB4C1D582}"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458200" cy="49530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a:xfrm>
            <a:off x="8686800" y="6553200"/>
            <a:ext cx="457200" cy="304800"/>
          </a:xfrm>
          <a:prstGeom prst="rect">
            <a:avLst/>
          </a:prstGeom>
        </p:spPr>
        <p:txBody>
          <a:bodyPr/>
          <a:lstStyle>
            <a:lvl1pPr>
              <a:defRPr/>
            </a:lvl1pPr>
          </a:lstStyle>
          <a:p>
            <a:fld id="{C5797A76-6B05-42A7-A547-2A0F5514A161}"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228600"/>
            <a:ext cx="2114550" cy="632460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191250" cy="63246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a:xfrm>
            <a:off x="8686800" y="6553200"/>
            <a:ext cx="457200" cy="304800"/>
          </a:xfrm>
          <a:prstGeom prst="rect">
            <a:avLst/>
          </a:prstGeom>
        </p:spPr>
        <p:txBody>
          <a:bodyPr/>
          <a:lstStyle>
            <a:lvl1pPr>
              <a:defRPr/>
            </a:lvl1pPr>
          </a:lstStyle>
          <a:p>
            <a:fld id="{6B7454FD-30CE-4AE7-A93E-ADDB8C1C1403}"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458200" cy="49530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a:xfrm>
            <a:off x="8686800" y="6553200"/>
            <a:ext cx="457200" cy="304800"/>
          </a:xfrm>
          <a:prstGeom prst="rect">
            <a:avLst/>
          </a:prstGeom>
        </p:spPr>
        <p:txBody>
          <a:bodyPr/>
          <a:lstStyle>
            <a:lvl1pPr>
              <a:defRPr/>
            </a:lvl1pPr>
          </a:lstStyle>
          <a:p>
            <a:fld id="{A520ABA2-6073-499A-955E-ACABB4C1D582}" type="slidenum">
              <a:rPr lang="en-US"/>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a:xfrm>
            <a:off x="8686800" y="6553200"/>
            <a:ext cx="457200" cy="304800"/>
          </a:xfrm>
          <a:prstGeom prst="rect">
            <a:avLst/>
          </a:prstGeom>
        </p:spPr>
        <p:txBody>
          <a:bodyPr/>
          <a:lstStyle>
            <a:lvl1pPr>
              <a:defRPr/>
            </a:lvl1pPr>
          </a:lstStyle>
          <a:p>
            <a:fld id="{F2E2E052-5140-4F45-AABD-ECB15E8D1659}" type="slidenum">
              <a:rPr lang="en-US"/>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152900" cy="49530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600200"/>
            <a:ext cx="4152900" cy="49530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a:xfrm>
            <a:off x="8686800" y="6553200"/>
            <a:ext cx="457200" cy="304800"/>
          </a:xfrm>
          <a:prstGeom prst="rect">
            <a:avLst/>
          </a:prstGeom>
        </p:spPr>
        <p:txBody>
          <a:bodyPr/>
          <a:lstStyle>
            <a:lvl1pPr>
              <a:defRPr/>
            </a:lvl1pPr>
          </a:lstStyle>
          <a:p>
            <a:fld id="{F80FDBD6-F3A0-41F0-A307-1CEBA03AB980}" type="slidenum">
              <a:rPr lang="en-US"/>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a:xfrm>
            <a:off x="8686800" y="6553200"/>
            <a:ext cx="457200" cy="304800"/>
          </a:xfrm>
          <a:prstGeom prst="rect">
            <a:avLst/>
          </a:prstGeom>
        </p:spPr>
        <p:txBody>
          <a:bodyPr/>
          <a:lstStyle>
            <a:lvl1pPr>
              <a:defRPr/>
            </a:lvl1pPr>
          </a:lstStyle>
          <a:p>
            <a:fld id="{BC13EAA3-DF72-47F4-B3CA-3C6FDA3A08B9}" type="slidenum">
              <a:rPr lang="en-US"/>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a:prstGeom prst="rect">
            <a:avLst/>
          </a:prstGeom>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a:xfrm>
            <a:off x="8686800" y="6553200"/>
            <a:ext cx="457200" cy="304800"/>
          </a:xfrm>
          <a:prstGeom prst="rect">
            <a:avLst/>
          </a:prstGeom>
        </p:spPr>
        <p:txBody>
          <a:bodyPr/>
          <a:lstStyle>
            <a:lvl1pPr>
              <a:defRPr/>
            </a:lvl1pPr>
          </a:lstStyle>
          <a:p>
            <a:fld id="{14D6C8C4-FCE2-4E51-BC23-C8CF59D9C3E3}" type="slidenum">
              <a:rPr lang="en-US"/>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8686800" y="6553200"/>
            <a:ext cx="457200" cy="304800"/>
          </a:xfrm>
          <a:prstGeom prst="rect">
            <a:avLst/>
          </a:prstGeom>
        </p:spPr>
        <p:txBody>
          <a:bodyPr/>
          <a:lstStyle>
            <a:lvl1pPr>
              <a:defRPr/>
            </a:lvl1pPr>
          </a:lstStyle>
          <a:p>
            <a:fld id="{E3E10F80-C80E-4FAE-BB6A-4EA7E1EE0726}" type="slidenum">
              <a:rPr lang="en-US"/>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a:xfrm>
            <a:off x="8686800" y="6553200"/>
            <a:ext cx="457200" cy="304800"/>
          </a:xfrm>
          <a:prstGeom prst="rect">
            <a:avLst/>
          </a:prstGeom>
        </p:spPr>
        <p:txBody>
          <a:bodyPr/>
          <a:lstStyle>
            <a:lvl1pPr>
              <a:defRPr/>
            </a:lvl1pPr>
          </a:lstStyle>
          <a:p>
            <a:fld id="{93A9F8D6-3A07-44EC-B522-D0843A935BF9}" type="slidenum">
              <a:rPr lang="en-US"/>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a:xfrm>
            <a:off x="8686800" y="6553200"/>
            <a:ext cx="457200" cy="304800"/>
          </a:xfrm>
          <a:prstGeom prst="rect">
            <a:avLst/>
          </a:prstGeom>
        </p:spPr>
        <p:txBody>
          <a:bodyPr/>
          <a:lstStyle>
            <a:lvl1pPr>
              <a:defRPr/>
            </a:lvl1pPr>
          </a:lstStyle>
          <a:p>
            <a:fld id="{FB3198D8-0509-434A-A7A0-5743F673F4B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F2E2E052-5140-4F45-AABD-ECB15E8D1659}" type="slidenum">
              <a:rPr lang="en-US"/>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458200" cy="49530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a:xfrm>
            <a:off x="8686800" y="6553200"/>
            <a:ext cx="457200" cy="304800"/>
          </a:xfrm>
          <a:prstGeom prst="rect">
            <a:avLst/>
          </a:prstGeom>
        </p:spPr>
        <p:txBody>
          <a:bodyPr/>
          <a:lstStyle>
            <a:lvl1pPr>
              <a:defRPr/>
            </a:lvl1pPr>
          </a:lstStyle>
          <a:p>
            <a:fld id="{C5797A76-6B05-42A7-A547-2A0F5514A161}" type="slidenum">
              <a:rPr lang="en-US"/>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228600"/>
            <a:ext cx="2114550" cy="632460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191250" cy="63246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a:xfrm>
            <a:off x="8686800" y="6553200"/>
            <a:ext cx="457200" cy="304800"/>
          </a:xfrm>
          <a:prstGeom prst="rect">
            <a:avLst/>
          </a:prstGeom>
        </p:spPr>
        <p:txBody>
          <a:bodyPr/>
          <a:lstStyle>
            <a:lvl1pPr>
              <a:defRPr/>
            </a:lvl1pPr>
          </a:lstStyle>
          <a:p>
            <a:fld id="{6B7454FD-30CE-4AE7-A93E-ADDB8C1C140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1529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600200"/>
            <a:ext cx="41529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F80FDBD6-F3A0-41F0-A307-1CEBA03AB980}"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BC13EAA3-DF72-47F4-B3CA-3C6FDA3A08B9}"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14D6C8C4-FCE2-4E51-BC23-C8CF59D9C3E3}"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E3E10F80-C80E-4FAE-BB6A-4EA7E1EE072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93A9F8D6-3A07-44EC-B522-D0843A935BF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FB3198D8-0509-434A-A7A0-5743F673F4B1}"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1.jpe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image" Target="../media/image1.jpeg"/><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theme" Target="../theme/theme3.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28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458200" cy="4953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8686800" y="6553200"/>
            <a:ext cx="4572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3ED3815-6FD3-4B21-A556-13B8184F505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800">
          <a:solidFill>
            <a:srgbClr val="FF1907"/>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2pPr>
      <a:lvl3pPr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3pPr>
      <a:lvl4pPr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4pPr>
      <a:lvl5pPr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5pPr>
      <a:lvl6pPr marL="457200"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6pPr>
      <a:lvl7pPr marL="914400"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7pPr>
      <a:lvl8pPr marL="1371600"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8pPr>
      <a:lvl9pPr marL="1828800"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2" cstate="print"/>
          <a:srcRect/>
          <a:stretch>
            <a:fillRect/>
          </a:stretch>
        </a:blipFill>
        <a:effectLst/>
      </p:bgPr>
    </p:bg>
    <p:spTree>
      <p:nvGrpSpPr>
        <p:cNvPr id="1" name=""/>
        <p:cNvGrpSpPr/>
        <p:nvPr/>
      </p:nvGrpSpPr>
      <p:grpSpPr>
        <a:xfrm>
          <a:off x="0" y="0"/>
          <a:ext cx="0" cy="0"/>
          <a:chOff x="0" y="0"/>
          <a:chExt cx="0" cy="0"/>
        </a:xfrm>
      </p:grpSpPr>
      <p:sp>
        <p:nvSpPr>
          <p:cNvPr id="5" name="QuestionShape"/>
          <p:cNvSpPr/>
          <p:nvPr userDrawn="1"/>
        </p:nvSpPr>
        <p:spPr>
          <a:xfrm>
            <a:off x="127000" y="127000"/>
            <a:ext cx="8890000" cy="28575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lgn="ctr" rtl="0" fontAlgn="base">
              <a:spcBef>
                <a:spcPct val="0"/>
              </a:spcBef>
              <a:spcAft>
                <a:spcPct val="0"/>
              </a:spcAft>
            </a:pPr>
            <a:r>
              <a:rPr lang="en-US" sz="4800" smtClean="0">
                <a:solidFill>
                  <a:srgbClr val="FF1907"/>
                </a:solidFill>
                <a:effectLst>
                  <a:outerShdw blurRad="38100" dist="38100" dir="2700000" algn="tl">
                    <a:srgbClr val="C0C0C0"/>
                  </a:outerShdw>
                </a:effectLst>
                <a:latin typeface="+mj-lt"/>
                <a:ea typeface="+mj-ea"/>
                <a:cs typeface="+mj-cs"/>
              </a:rPr>
              <a:t>iRespond Question Master</a:t>
            </a:r>
          </a:p>
        </p:txBody>
      </p:sp>
      <p:sp>
        <p:nvSpPr>
          <p:cNvPr id="6" name="AShape"/>
          <p:cNvSpPr/>
          <p:nvPr userDrawn="1"/>
        </p:nvSpPr>
        <p:spPr>
          <a:xfrm>
            <a:off x="127000" y="3111500"/>
            <a:ext cx="8890000" cy="711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l" rtl="0" eaLnBrk="1" fontAlgn="base">
              <a:spcBef>
                <a:spcPct val="20000"/>
              </a:spcBef>
              <a:spcAft>
                <a:spcPct val="0"/>
              </a:spcAft>
            </a:pPr>
            <a:r>
              <a:rPr lang="en-US" sz="3200" smtClean="0">
                <a:solidFill>
                  <a:schemeClr val="tx1"/>
                </a:solidFill>
                <a:latin typeface="+mn-lt"/>
                <a:ea typeface="+mn-ea"/>
                <a:cs typeface="+mn-cs"/>
              </a:rPr>
              <a:t>A.) Response A</a:t>
            </a:r>
          </a:p>
        </p:txBody>
      </p:sp>
      <p:sp>
        <p:nvSpPr>
          <p:cNvPr id="7" name="BShape"/>
          <p:cNvSpPr/>
          <p:nvPr userDrawn="1"/>
        </p:nvSpPr>
        <p:spPr>
          <a:xfrm>
            <a:off x="127000" y="3835400"/>
            <a:ext cx="8890000" cy="711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l" rtl="0" eaLnBrk="1" fontAlgn="base">
              <a:spcBef>
                <a:spcPct val="20000"/>
              </a:spcBef>
              <a:spcAft>
                <a:spcPct val="0"/>
              </a:spcAft>
            </a:pPr>
            <a:r>
              <a:rPr lang="en-US" sz="3200" smtClean="0">
                <a:solidFill>
                  <a:schemeClr val="tx1"/>
                </a:solidFill>
                <a:latin typeface="+mn-lt"/>
                <a:ea typeface="+mn-ea"/>
                <a:cs typeface="+mn-cs"/>
              </a:rPr>
              <a:t>B.) Response B</a:t>
            </a:r>
          </a:p>
        </p:txBody>
      </p:sp>
      <p:sp>
        <p:nvSpPr>
          <p:cNvPr id="8" name="CShape"/>
          <p:cNvSpPr/>
          <p:nvPr userDrawn="1"/>
        </p:nvSpPr>
        <p:spPr>
          <a:xfrm>
            <a:off x="127000" y="4559300"/>
            <a:ext cx="8890000" cy="711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l" rtl="0" eaLnBrk="1" fontAlgn="base">
              <a:spcBef>
                <a:spcPct val="20000"/>
              </a:spcBef>
              <a:spcAft>
                <a:spcPct val="0"/>
              </a:spcAft>
            </a:pPr>
            <a:r>
              <a:rPr lang="en-US" sz="3200" smtClean="0">
                <a:solidFill>
                  <a:schemeClr val="tx1"/>
                </a:solidFill>
                <a:latin typeface="+mn-lt"/>
                <a:ea typeface="+mn-ea"/>
                <a:cs typeface="+mn-cs"/>
              </a:rPr>
              <a:t>C.) Response C</a:t>
            </a:r>
          </a:p>
        </p:txBody>
      </p:sp>
      <p:sp>
        <p:nvSpPr>
          <p:cNvPr id="9" name="DShape"/>
          <p:cNvSpPr/>
          <p:nvPr userDrawn="1"/>
        </p:nvSpPr>
        <p:spPr>
          <a:xfrm>
            <a:off x="127000" y="5283200"/>
            <a:ext cx="8890000" cy="711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l" rtl="0" eaLnBrk="1" fontAlgn="base">
              <a:spcBef>
                <a:spcPct val="20000"/>
              </a:spcBef>
              <a:spcAft>
                <a:spcPct val="0"/>
              </a:spcAft>
            </a:pPr>
            <a:r>
              <a:rPr lang="en-US" sz="3200" smtClean="0">
                <a:solidFill>
                  <a:schemeClr val="tx1"/>
                </a:solidFill>
                <a:latin typeface="+mn-lt"/>
                <a:ea typeface="+mn-ea"/>
                <a:cs typeface="+mn-cs"/>
              </a:rPr>
              <a:t>D.) Response D</a:t>
            </a:r>
          </a:p>
        </p:txBody>
      </p:sp>
      <p:sp>
        <p:nvSpPr>
          <p:cNvPr id="10" name="EShape"/>
          <p:cNvSpPr/>
          <p:nvPr userDrawn="1"/>
        </p:nvSpPr>
        <p:spPr>
          <a:xfrm>
            <a:off x="127000" y="6007100"/>
            <a:ext cx="8890000" cy="711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l" rtl="0" eaLnBrk="1" fontAlgn="base">
              <a:spcBef>
                <a:spcPct val="20000"/>
              </a:spcBef>
              <a:spcAft>
                <a:spcPct val="0"/>
              </a:spcAft>
            </a:pPr>
            <a:r>
              <a:rPr lang="en-US" sz="3200" smtClean="0">
                <a:solidFill>
                  <a:schemeClr val="tx1"/>
                </a:solidFill>
                <a:latin typeface="+mn-lt"/>
                <a:ea typeface="+mn-ea"/>
                <a:cs typeface="+mn-cs"/>
              </a:rPr>
              <a:t>E.) Response E</a:t>
            </a:r>
          </a:p>
        </p:txBody>
      </p:sp>
      <p:sp>
        <p:nvSpPr>
          <p:cNvPr id="11" name="Percent"/>
          <p:cNvSpPr/>
          <p:nvPr userDrawn="1"/>
        </p:nvSpPr>
        <p:spPr>
          <a:xfrm>
            <a:off x="6350000" y="254000"/>
            <a:ext cx="2540000" cy="5080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p>
            <a:pPr algn="ctr"/>
            <a:r>
              <a:rPr lang="en-US" sz="1400" smtClean="0">
                <a:solidFill>
                  <a:srgbClr val="000000"/>
                </a:solidFill>
              </a:rPr>
              <a:t>Percent Complete 100%</a:t>
            </a:r>
            <a:endParaRPr lang="en-US" sz="1400">
              <a:solidFill>
                <a:srgbClr val="000000"/>
              </a:solidFill>
            </a:endParaRPr>
          </a:p>
        </p:txBody>
      </p:sp>
      <p:sp>
        <p:nvSpPr>
          <p:cNvPr id="12" name="Timer"/>
          <p:cNvSpPr/>
          <p:nvPr userDrawn="1"/>
        </p:nvSpPr>
        <p:spPr>
          <a:xfrm>
            <a:off x="254000" y="254000"/>
            <a:ext cx="2540000" cy="5080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p>
            <a:pPr algn="ctr"/>
            <a:r>
              <a:rPr lang="en-US" sz="1400" smtClean="0">
                <a:solidFill>
                  <a:srgbClr val="000000"/>
                </a:solidFill>
              </a:rPr>
              <a:t>00:30</a:t>
            </a:r>
            <a:endParaRPr lang="en-US" sz="1400">
              <a:solidFill>
                <a:srgbClr val="000000"/>
              </a:solidFill>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txStyles>
    <p:titleStyle>
      <a:lvl1pPr algn="ctr" rtl="0" fontAlgn="base">
        <a:spcBef>
          <a:spcPct val="0"/>
        </a:spcBef>
        <a:spcAft>
          <a:spcPct val="0"/>
        </a:spcAft>
        <a:defRPr sz="4800">
          <a:solidFill>
            <a:srgbClr val="FF1907"/>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2pPr>
      <a:lvl3pPr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3pPr>
      <a:lvl4pPr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4pPr>
      <a:lvl5pPr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5pPr>
      <a:lvl6pPr marL="457200"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6pPr>
      <a:lvl7pPr marL="914400"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7pPr>
      <a:lvl8pPr marL="1371600"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8pPr>
      <a:lvl9pPr marL="1828800"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2" cstate="print"/>
          <a:srcRect/>
          <a:stretch>
            <a:fillRect/>
          </a:stretch>
        </a:blipFill>
        <a:effectLst/>
      </p:bgPr>
    </p:bg>
    <p:spTree>
      <p:nvGrpSpPr>
        <p:cNvPr id="1" name=""/>
        <p:cNvGrpSpPr/>
        <p:nvPr/>
      </p:nvGrpSpPr>
      <p:grpSpPr>
        <a:xfrm>
          <a:off x="0" y="0"/>
          <a:ext cx="0" cy="0"/>
          <a:chOff x="0" y="0"/>
          <a:chExt cx="0" cy="0"/>
        </a:xfrm>
      </p:grpSpPr>
      <p:sp>
        <p:nvSpPr>
          <p:cNvPr id="5" name="GraphShape" hidden="1"/>
          <p:cNvSpPr/>
          <p:nvPr userDrawn="1"/>
        </p:nvSpPr>
        <p:spPr>
          <a:xfrm>
            <a:off x="127000" y="254000"/>
            <a:ext cx="1270000" cy="127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t>iRespond Graph</a:t>
            </a:r>
            <a:endParaRPr lang="en-US"/>
          </a:p>
        </p:txBody>
      </p:sp>
      <p:grpSp>
        <p:nvGrpSpPr>
          <p:cNvPr id="35" name="CorrectBarGroup"/>
          <p:cNvGrpSpPr/>
          <p:nvPr userDrawn="1"/>
        </p:nvGrpSpPr>
        <p:grpSpPr>
          <a:xfrm>
            <a:off x="1270000" y="3175000"/>
            <a:ext cx="2667000" cy="2540000"/>
            <a:chOff x="1270000" y="3175000"/>
            <a:chExt cx="2667000" cy="2540000"/>
          </a:xfrm>
        </p:grpSpPr>
        <p:sp>
          <p:nvSpPr>
            <p:cNvPr id="7" name="CorrectBar0"/>
            <p:cNvSpPr/>
            <p:nvPr userDrawn="1"/>
          </p:nvSpPr>
          <p:spPr>
            <a:xfrm>
              <a:off x="1270000" y="3175000"/>
              <a:ext cx="1079500" cy="2540000"/>
            </a:xfrm>
            <a:prstGeom prst="rect">
              <a:avLst/>
            </a:prstGeom>
            <a:solidFill>
              <a:srgbClr val="22FF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orrectBar1"/>
            <p:cNvSpPr/>
            <p:nvPr userDrawn="1"/>
          </p:nvSpPr>
          <p:spPr>
            <a:xfrm>
              <a:off x="2857500" y="4445000"/>
              <a:ext cx="1079500" cy="1270000"/>
            </a:xfrm>
            <a:prstGeom prst="rect">
              <a:avLst/>
            </a:prstGeom>
            <a:solidFill>
              <a:srgbClr val="22FF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3" name="PercentLabelGroup"/>
          <p:cNvGrpSpPr/>
          <p:nvPr userDrawn="1"/>
        </p:nvGrpSpPr>
        <p:grpSpPr>
          <a:xfrm>
            <a:off x="1270000" y="1270000"/>
            <a:ext cx="7429500" cy="317500"/>
            <a:chOff x="1270000" y="1270000"/>
            <a:chExt cx="7429500" cy="317500"/>
          </a:xfrm>
        </p:grpSpPr>
        <p:sp>
          <p:nvSpPr>
            <p:cNvPr id="6" name="PercentLabel0"/>
            <p:cNvSpPr/>
            <p:nvPr userDrawn="1"/>
          </p:nvSpPr>
          <p:spPr>
            <a:xfrm>
              <a:off x="1270000" y="1270000"/>
              <a:ext cx="1079500" cy="3175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smtClean="0">
                  <a:solidFill>
                    <a:srgbClr val="000000"/>
                  </a:solidFill>
                </a:rPr>
                <a:t>67%</a:t>
              </a:r>
              <a:endParaRPr lang="en-US" sz="2800">
                <a:solidFill>
                  <a:srgbClr val="000000"/>
                </a:solidFill>
              </a:endParaRPr>
            </a:p>
          </p:txBody>
        </p:sp>
        <p:sp>
          <p:nvSpPr>
            <p:cNvPr id="9" name="PercentLabel1"/>
            <p:cNvSpPr/>
            <p:nvPr userDrawn="1"/>
          </p:nvSpPr>
          <p:spPr>
            <a:xfrm>
              <a:off x="2857500" y="1270000"/>
              <a:ext cx="1079500" cy="3175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smtClean="0">
                  <a:solidFill>
                    <a:srgbClr val="000000"/>
                  </a:solidFill>
                </a:rPr>
                <a:t>33%</a:t>
              </a:r>
              <a:endParaRPr lang="en-US" sz="2800">
                <a:solidFill>
                  <a:srgbClr val="000000"/>
                </a:solidFill>
              </a:endParaRPr>
            </a:p>
          </p:txBody>
        </p:sp>
        <p:sp>
          <p:nvSpPr>
            <p:cNvPr id="12" name="PercentLabel2"/>
            <p:cNvSpPr/>
            <p:nvPr userDrawn="1"/>
          </p:nvSpPr>
          <p:spPr>
            <a:xfrm>
              <a:off x="4445000" y="1270000"/>
              <a:ext cx="1079500" cy="3175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smtClean="0">
                  <a:solidFill>
                    <a:srgbClr val="000000"/>
                  </a:solidFill>
                </a:rPr>
                <a:t>100%</a:t>
              </a:r>
              <a:endParaRPr lang="en-US" sz="2800">
                <a:solidFill>
                  <a:srgbClr val="000000"/>
                </a:solidFill>
              </a:endParaRPr>
            </a:p>
          </p:txBody>
        </p:sp>
        <p:sp>
          <p:nvSpPr>
            <p:cNvPr id="15" name="PercentLabel3"/>
            <p:cNvSpPr/>
            <p:nvPr userDrawn="1"/>
          </p:nvSpPr>
          <p:spPr>
            <a:xfrm>
              <a:off x="6032500" y="1270000"/>
              <a:ext cx="1079500" cy="3175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smtClean="0">
                  <a:solidFill>
                    <a:srgbClr val="000000"/>
                  </a:solidFill>
                </a:rPr>
                <a:t>100%</a:t>
              </a:r>
              <a:endParaRPr lang="en-US" sz="2800">
                <a:solidFill>
                  <a:srgbClr val="000000"/>
                </a:solidFill>
              </a:endParaRPr>
            </a:p>
          </p:txBody>
        </p:sp>
        <p:sp>
          <p:nvSpPr>
            <p:cNvPr id="18" name="PercentLabel4"/>
            <p:cNvSpPr/>
            <p:nvPr userDrawn="1"/>
          </p:nvSpPr>
          <p:spPr>
            <a:xfrm>
              <a:off x="7620000" y="1270000"/>
              <a:ext cx="1079500" cy="3175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smtClean="0">
                  <a:solidFill>
                    <a:srgbClr val="000000"/>
                  </a:solidFill>
                </a:rPr>
                <a:t>67%</a:t>
              </a:r>
              <a:endParaRPr lang="en-US" sz="2800">
                <a:solidFill>
                  <a:srgbClr val="000000"/>
                </a:solidFill>
              </a:endParaRPr>
            </a:p>
          </p:txBody>
        </p:sp>
      </p:grpSp>
      <p:grpSp>
        <p:nvGrpSpPr>
          <p:cNvPr id="36" name="IncorrectBarGroup"/>
          <p:cNvGrpSpPr/>
          <p:nvPr userDrawn="1"/>
        </p:nvGrpSpPr>
        <p:grpSpPr>
          <a:xfrm>
            <a:off x="4445000" y="1905000"/>
            <a:ext cx="4254500" cy="3810000"/>
            <a:chOff x="4445000" y="1905000"/>
            <a:chExt cx="4254500" cy="3810000"/>
          </a:xfrm>
        </p:grpSpPr>
        <p:sp>
          <p:nvSpPr>
            <p:cNvPr id="13" name="IncorrectBar2"/>
            <p:cNvSpPr/>
            <p:nvPr userDrawn="1"/>
          </p:nvSpPr>
          <p:spPr>
            <a:xfrm>
              <a:off x="4445000" y="1905000"/>
              <a:ext cx="1079500" cy="3810000"/>
            </a:xfrm>
            <a:prstGeom prst="rect">
              <a:avLst/>
            </a:prstGeom>
            <a:solidFill>
              <a:srgbClr val="FF22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IncorrectBar3"/>
            <p:cNvSpPr/>
            <p:nvPr userDrawn="1"/>
          </p:nvSpPr>
          <p:spPr>
            <a:xfrm>
              <a:off x="6032500" y="1905000"/>
              <a:ext cx="1079500" cy="3810000"/>
            </a:xfrm>
            <a:prstGeom prst="rect">
              <a:avLst/>
            </a:prstGeom>
            <a:solidFill>
              <a:srgbClr val="FF22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ncorrectBar4"/>
            <p:cNvSpPr/>
            <p:nvPr userDrawn="1"/>
          </p:nvSpPr>
          <p:spPr>
            <a:xfrm>
              <a:off x="7620000" y="3175000"/>
              <a:ext cx="1079500" cy="2540000"/>
            </a:xfrm>
            <a:prstGeom prst="rect">
              <a:avLst/>
            </a:prstGeom>
            <a:solidFill>
              <a:srgbClr val="FF22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1" name="XLabelGroup"/>
          <p:cNvGrpSpPr/>
          <p:nvPr userDrawn="1"/>
        </p:nvGrpSpPr>
        <p:grpSpPr>
          <a:xfrm>
            <a:off x="1270000" y="5842000"/>
            <a:ext cx="7429500" cy="317500"/>
            <a:chOff x="1270000" y="5842000"/>
            <a:chExt cx="7429500" cy="317500"/>
          </a:xfrm>
        </p:grpSpPr>
        <p:sp>
          <p:nvSpPr>
            <p:cNvPr id="8" name="XValueLabel0"/>
            <p:cNvSpPr/>
            <p:nvPr userDrawn="1"/>
          </p:nvSpPr>
          <p:spPr>
            <a:xfrm>
              <a:off x="1270000" y="5842000"/>
              <a:ext cx="1079500" cy="3175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smtClean="0">
                  <a:solidFill>
                    <a:srgbClr val="000000"/>
                  </a:solidFill>
                </a:rPr>
                <a:t>A*</a:t>
              </a:r>
              <a:endParaRPr lang="en-US" sz="2800">
                <a:solidFill>
                  <a:srgbClr val="000000"/>
                </a:solidFill>
              </a:endParaRPr>
            </a:p>
          </p:txBody>
        </p:sp>
        <p:sp>
          <p:nvSpPr>
            <p:cNvPr id="11" name="XValueLabel1"/>
            <p:cNvSpPr/>
            <p:nvPr userDrawn="1"/>
          </p:nvSpPr>
          <p:spPr>
            <a:xfrm>
              <a:off x="2857500" y="5842000"/>
              <a:ext cx="1079500" cy="3175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smtClean="0">
                  <a:solidFill>
                    <a:srgbClr val="000000"/>
                  </a:solidFill>
                </a:rPr>
                <a:t>B*</a:t>
              </a:r>
              <a:endParaRPr lang="en-US" sz="2800">
                <a:solidFill>
                  <a:srgbClr val="000000"/>
                </a:solidFill>
              </a:endParaRPr>
            </a:p>
          </p:txBody>
        </p:sp>
        <p:sp>
          <p:nvSpPr>
            <p:cNvPr id="14" name="XValueLabel2"/>
            <p:cNvSpPr/>
            <p:nvPr userDrawn="1"/>
          </p:nvSpPr>
          <p:spPr>
            <a:xfrm>
              <a:off x="4445000" y="5842000"/>
              <a:ext cx="1079500" cy="3175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smtClean="0">
                  <a:solidFill>
                    <a:srgbClr val="000000"/>
                  </a:solidFill>
                </a:rPr>
                <a:t>C</a:t>
              </a:r>
              <a:endParaRPr lang="en-US" sz="2800">
                <a:solidFill>
                  <a:srgbClr val="000000"/>
                </a:solidFill>
              </a:endParaRPr>
            </a:p>
          </p:txBody>
        </p:sp>
        <p:sp>
          <p:nvSpPr>
            <p:cNvPr id="17" name="XValueLabel3"/>
            <p:cNvSpPr/>
            <p:nvPr userDrawn="1"/>
          </p:nvSpPr>
          <p:spPr>
            <a:xfrm>
              <a:off x="6032500" y="5842000"/>
              <a:ext cx="1079500" cy="3175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smtClean="0">
                  <a:solidFill>
                    <a:srgbClr val="000000"/>
                  </a:solidFill>
                </a:rPr>
                <a:t>D</a:t>
              </a:r>
              <a:endParaRPr lang="en-US" sz="2800">
                <a:solidFill>
                  <a:srgbClr val="000000"/>
                </a:solidFill>
              </a:endParaRPr>
            </a:p>
          </p:txBody>
        </p:sp>
        <p:sp>
          <p:nvSpPr>
            <p:cNvPr id="20" name="XValueLabel4"/>
            <p:cNvSpPr/>
            <p:nvPr userDrawn="1"/>
          </p:nvSpPr>
          <p:spPr>
            <a:xfrm>
              <a:off x="7620000" y="5842000"/>
              <a:ext cx="1079500" cy="3175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smtClean="0">
                  <a:solidFill>
                    <a:srgbClr val="000000"/>
                  </a:solidFill>
                </a:rPr>
                <a:t>E</a:t>
              </a:r>
              <a:endParaRPr lang="en-US" sz="2800">
                <a:solidFill>
                  <a:srgbClr val="000000"/>
                </a:solidFill>
              </a:endParaRPr>
            </a:p>
          </p:txBody>
        </p:sp>
      </p:grpSp>
      <p:grpSp>
        <p:nvGrpSpPr>
          <p:cNvPr id="34" name="AxisLineGroup"/>
          <p:cNvGrpSpPr/>
          <p:nvPr userDrawn="1"/>
        </p:nvGrpSpPr>
        <p:grpSpPr>
          <a:xfrm>
            <a:off x="889000" y="1587500"/>
            <a:ext cx="8001000" cy="4127500"/>
            <a:chOff x="889000" y="1587500"/>
            <a:chExt cx="8001000" cy="4127500"/>
          </a:xfrm>
        </p:grpSpPr>
        <p:cxnSp>
          <p:nvCxnSpPr>
            <p:cNvPr id="21" name="XAxisLine"/>
            <p:cNvCxnSpPr/>
            <p:nvPr userDrawn="1"/>
          </p:nvCxnSpPr>
          <p:spPr>
            <a:xfrm>
              <a:off x="889000" y="5715000"/>
              <a:ext cx="8001000" cy="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2" name="YAxisLine"/>
            <p:cNvCxnSpPr/>
            <p:nvPr userDrawn="1"/>
          </p:nvCxnSpPr>
          <p:spPr>
            <a:xfrm>
              <a:off x="1016000" y="1587500"/>
              <a:ext cx="0" cy="412750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3" name="YAxisTick0"/>
            <p:cNvCxnSpPr/>
            <p:nvPr userDrawn="1"/>
          </p:nvCxnSpPr>
          <p:spPr>
            <a:xfrm>
              <a:off x="889000" y="5715000"/>
              <a:ext cx="254000" cy="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5" name="YAxisTick1"/>
            <p:cNvCxnSpPr/>
            <p:nvPr userDrawn="1"/>
          </p:nvCxnSpPr>
          <p:spPr>
            <a:xfrm>
              <a:off x="889000" y="4445000"/>
              <a:ext cx="254000" cy="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7" name="YAxisTick2"/>
            <p:cNvCxnSpPr/>
            <p:nvPr userDrawn="1"/>
          </p:nvCxnSpPr>
          <p:spPr>
            <a:xfrm>
              <a:off x="889000" y="3175000"/>
              <a:ext cx="254000" cy="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9" name="YAxisTick3"/>
            <p:cNvCxnSpPr/>
            <p:nvPr userDrawn="1"/>
          </p:nvCxnSpPr>
          <p:spPr>
            <a:xfrm>
              <a:off x="889000" y="1905000"/>
              <a:ext cx="254000" cy="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grpSp>
      <p:grpSp>
        <p:nvGrpSpPr>
          <p:cNvPr id="32" name="YLabelGroup"/>
          <p:cNvGrpSpPr/>
          <p:nvPr userDrawn="1"/>
        </p:nvGrpSpPr>
        <p:grpSpPr>
          <a:xfrm>
            <a:off x="254000" y="1841500"/>
            <a:ext cx="762000" cy="3937000"/>
            <a:chOff x="254000" y="1841500"/>
            <a:chExt cx="762000" cy="3937000"/>
          </a:xfrm>
        </p:grpSpPr>
        <p:sp>
          <p:nvSpPr>
            <p:cNvPr id="24" name="YValueLabel0"/>
            <p:cNvSpPr/>
            <p:nvPr userDrawn="1"/>
          </p:nvSpPr>
          <p:spPr>
            <a:xfrm>
              <a:off x="254000" y="5651500"/>
              <a:ext cx="762000" cy="1270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smtClean="0">
                  <a:solidFill>
                    <a:srgbClr val="000000"/>
                  </a:solidFill>
                </a:rPr>
                <a:t>0</a:t>
              </a:r>
              <a:endParaRPr lang="en-US" sz="2000">
                <a:solidFill>
                  <a:srgbClr val="000000"/>
                </a:solidFill>
              </a:endParaRPr>
            </a:p>
          </p:txBody>
        </p:sp>
        <p:sp>
          <p:nvSpPr>
            <p:cNvPr id="26" name="YValueLabel1"/>
            <p:cNvSpPr/>
            <p:nvPr userDrawn="1"/>
          </p:nvSpPr>
          <p:spPr>
            <a:xfrm>
              <a:off x="254000" y="4381500"/>
              <a:ext cx="762000" cy="1270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smtClean="0">
                  <a:solidFill>
                    <a:srgbClr val="000000"/>
                  </a:solidFill>
                </a:rPr>
                <a:t>1</a:t>
              </a:r>
              <a:endParaRPr lang="en-US" sz="2000">
                <a:solidFill>
                  <a:srgbClr val="000000"/>
                </a:solidFill>
              </a:endParaRPr>
            </a:p>
          </p:txBody>
        </p:sp>
        <p:sp>
          <p:nvSpPr>
            <p:cNvPr id="28" name="YValueLabel2"/>
            <p:cNvSpPr/>
            <p:nvPr userDrawn="1"/>
          </p:nvSpPr>
          <p:spPr>
            <a:xfrm>
              <a:off x="254000" y="3111500"/>
              <a:ext cx="762000" cy="1270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smtClean="0">
                  <a:solidFill>
                    <a:srgbClr val="000000"/>
                  </a:solidFill>
                </a:rPr>
                <a:t>2</a:t>
              </a:r>
              <a:endParaRPr lang="en-US" sz="2000">
                <a:solidFill>
                  <a:srgbClr val="000000"/>
                </a:solidFill>
              </a:endParaRPr>
            </a:p>
          </p:txBody>
        </p:sp>
        <p:sp>
          <p:nvSpPr>
            <p:cNvPr id="30" name="YValueLabel3"/>
            <p:cNvSpPr/>
            <p:nvPr userDrawn="1"/>
          </p:nvSpPr>
          <p:spPr>
            <a:xfrm>
              <a:off x="254000" y="1841500"/>
              <a:ext cx="762000" cy="1270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smtClean="0">
                  <a:solidFill>
                    <a:srgbClr val="000000"/>
                  </a:solidFill>
                </a:rPr>
                <a:t>3</a:t>
              </a:r>
              <a:endParaRPr lang="en-US" sz="2000">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Lst>
  <p:txStyles>
    <p:titleStyle>
      <a:lvl1pPr algn="ctr" rtl="0" fontAlgn="base">
        <a:spcBef>
          <a:spcPct val="0"/>
        </a:spcBef>
        <a:spcAft>
          <a:spcPct val="0"/>
        </a:spcAft>
        <a:defRPr sz="4800">
          <a:solidFill>
            <a:srgbClr val="FF1907"/>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2pPr>
      <a:lvl3pPr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3pPr>
      <a:lvl4pPr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4pPr>
      <a:lvl5pPr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5pPr>
      <a:lvl6pPr marL="457200"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6pPr>
      <a:lvl7pPr marL="914400"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7pPr>
      <a:lvl8pPr marL="1371600"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8pPr>
      <a:lvl9pPr marL="1828800"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3" Type="http://schemas.openxmlformats.org/officeDocument/2006/relationships/hyperlink" Target="http://www.brainpop.com/socialstudies/economics/money/" TargetMode="External"/><Relationship Id="rId7" Type="http://schemas.openxmlformats.org/officeDocument/2006/relationships/hyperlink" Target="http://www.brainpop.com/math/ratioproportionandpercent/interest/" TargetMode="External"/><Relationship Id="rId2" Type="http://schemas.openxmlformats.org/officeDocument/2006/relationships/hyperlink" Target="http://www.brainpop.com/socialstudies/economics/banking/" TargetMode="External"/><Relationship Id="rId1" Type="http://schemas.openxmlformats.org/officeDocument/2006/relationships/slideLayout" Target="../slideLayouts/slideLayout2.xml"/><Relationship Id="rId6" Type="http://schemas.openxmlformats.org/officeDocument/2006/relationships/hyperlink" Target="http://www.brainpop.com/socialstudies/economics/creditcards/" TargetMode="External"/><Relationship Id="rId5" Type="http://schemas.openxmlformats.org/officeDocument/2006/relationships/hyperlink" Target="http://www.brainpop.com/math/dataanalysis/budgets/" TargetMode="External"/><Relationship Id="rId4" Type="http://schemas.openxmlformats.org/officeDocument/2006/relationships/hyperlink" Target="http://www.brainpop.com/math/ratioproportionandpercent/taxes/"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brainpop.com/socialstudies/ushistory/causesoftheamericanrevolution/"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brainpop.com/socialstudies/ushistory/americanrevolution/zoom.wem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www.brainpop.com/socialstudies/ushistory/civilwarcauses/"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www.brainpop.com/socialstudies/freemovies/civilwar/"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www.brainpop.com/search/results.weml?keyword=world+war+I"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www.brainpop.com/socialstudies/ushistory/greatdepression/" TargetMode="External"/><Relationship Id="rId2" Type="http://schemas.openxmlformats.org/officeDocument/2006/relationships/hyperlink" Target="http://www.brainpop.com/socialstudies/ushistory/greatdepressioncauses/"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www.brainpop.com/socialstudies/ushistory/newdeal/"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www.brainpop.com/socialstudies/ushistory/worldwarii/" TargetMode="External"/><Relationship Id="rId2" Type="http://schemas.openxmlformats.org/officeDocument/2006/relationships/hyperlink" Target="http://www.brainpop.com/socialstudies/worldhistory/worldwariicauses/"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www.brainpop.com/socialstudies/worldhistory/holocaust/"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hyperlink" Target="http://www.brainpop.com/socialstudies/ushistory/civilrights/"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www.brainpop.com/socialstudies/usgovernmentandlaw/branchesofgovernment/"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www.brainpop.com/socialstudies/usgovernmentandlaw/howabillbecomesalaw/"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2743200" y="2819400"/>
            <a:ext cx="6400800" cy="1752600"/>
          </a:xfrm>
        </p:spPr>
        <p:txBody>
          <a:bodyPr/>
          <a:lstStyle/>
          <a:p>
            <a:r>
              <a:rPr lang="en-US" sz="3600" dirty="0" smtClean="0">
                <a:effectLst>
                  <a:outerShdw blurRad="38100" dist="38100" dir="2700000" algn="tl">
                    <a:srgbClr val="C0C0C0"/>
                  </a:outerShdw>
                </a:effectLst>
              </a:rPr>
              <a:t>Georgia Milestones Review</a:t>
            </a:r>
            <a:endParaRPr lang="en-US" sz="3600" dirty="0">
              <a:effectLst>
                <a:outerShdw blurRad="38100" dist="38100" dir="2700000" algn="tl">
                  <a:srgbClr val="C0C0C0"/>
                </a:outerShdw>
              </a:effectLst>
            </a:endParaRPr>
          </a:p>
          <a:p>
            <a:endParaRPr lang="en-US" sz="3600" dirty="0">
              <a:effectLst>
                <a:outerShdw blurRad="38100" dist="38100" dir="2700000" algn="tl">
                  <a:srgbClr val="C0C0C0"/>
                </a:outerShdw>
              </a:effectLst>
            </a:endParaRPr>
          </a:p>
          <a:p>
            <a:r>
              <a:rPr lang="en-US" sz="3600" b="1" dirty="0">
                <a:effectLst>
                  <a:outerShdw blurRad="38100" dist="38100" dir="2700000" algn="tl">
                    <a:srgbClr val="C0C0C0"/>
                  </a:outerShdw>
                </a:effectLst>
              </a:rPr>
              <a:t>Study Presentation</a:t>
            </a:r>
          </a:p>
        </p:txBody>
      </p:sp>
      <p:sp>
        <p:nvSpPr>
          <p:cNvPr id="2053" name="Rectangle 5"/>
          <p:cNvSpPr>
            <a:spLocks noChangeArrowheads="1"/>
          </p:cNvSpPr>
          <p:nvPr/>
        </p:nvSpPr>
        <p:spPr bwMode="auto">
          <a:xfrm>
            <a:off x="685800" y="609600"/>
            <a:ext cx="7772400" cy="1447800"/>
          </a:xfrm>
          <a:prstGeom prst="rect">
            <a:avLst/>
          </a:prstGeom>
          <a:noFill/>
          <a:ln w="9525">
            <a:noFill/>
            <a:miter lim="800000"/>
            <a:headEnd/>
            <a:tailEnd/>
          </a:ln>
          <a:effectLst/>
        </p:spPr>
        <p:txBody>
          <a:bodyPr anchor="ctr"/>
          <a:lstStyle/>
          <a:p>
            <a:pPr algn="ctr"/>
            <a:r>
              <a:rPr lang="en-US" sz="8000">
                <a:solidFill>
                  <a:srgbClr val="FF3300"/>
                </a:solidFill>
                <a:effectLst>
                  <a:outerShdw blurRad="38100" dist="38100" dir="2700000" algn="tl">
                    <a:srgbClr val="C0C0C0"/>
                  </a:outerShdw>
                </a:effectLst>
                <a:latin typeface="Arial Black" pitchFamily="34" charset="0"/>
              </a:rPr>
              <a:t>Georgia Studies </a:t>
            </a:r>
            <a:endParaRPr lang="en-US" sz="4000">
              <a:solidFill>
                <a:srgbClr val="FF3300"/>
              </a:solidFill>
              <a:effectLst>
                <a:outerShdw blurRad="38100" dist="38100" dir="2700000" algn="tl">
                  <a:srgbClr val="C0C0C0"/>
                </a:outerShdw>
              </a:effectLst>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1000"/>
                                  </p:stCondLst>
                                  <p:childTnLst>
                                    <p:set>
                                      <p:cBhvr>
                                        <p:cTn id="6" dur="1" fill="hold">
                                          <p:stCondLst>
                                            <p:cond delay="0"/>
                                          </p:stCondLst>
                                        </p:cTn>
                                        <p:tgtEl>
                                          <p:spTgt spid="2051">
                                            <p:txEl>
                                              <p:pRg st="2" end="2"/>
                                            </p:txEl>
                                          </p:spTgt>
                                        </p:tgtEl>
                                        <p:attrNameLst>
                                          <p:attrName>style.visibility</p:attrName>
                                        </p:attrNameLst>
                                      </p:cBhvr>
                                      <p:to>
                                        <p:strVal val="visible"/>
                                      </p:to>
                                    </p:set>
                                    <p:anim calcmode="lin" valueType="num">
                                      <p:cBhvr additive="base">
                                        <p:cTn id="7" dur="500" fill="hold"/>
                                        <p:tgtEl>
                                          <p:spTgt spid="2051">
                                            <p:txEl>
                                              <p:pRg st="2" end="2"/>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05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autoUpdateAnimBg="0" advAuto="100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457200" y="0"/>
            <a:ext cx="8458200" cy="914400"/>
          </a:xfrm>
        </p:spPr>
        <p:txBody>
          <a:bodyPr/>
          <a:lstStyle/>
          <a:p>
            <a:r>
              <a:rPr lang="en-US"/>
              <a:t>The Trustee Period</a:t>
            </a:r>
          </a:p>
        </p:txBody>
      </p:sp>
      <p:sp>
        <p:nvSpPr>
          <p:cNvPr id="102403" name="Rectangle 3"/>
          <p:cNvSpPr>
            <a:spLocks noGrp="1" noChangeArrowheads="1"/>
          </p:cNvSpPr>
          <p:nvPr>
            <p:ph type="body" idx="1"/>
          </p:nvPr>
        </p:nvSpPr>
        <p:spPr>
          <a:xfrm>
            <a:off x="457200" y="990600"/>
            <a:ext cx="8458200" cy="5562600"/>
          </a:xfrm>
          <a:noFill/>
        </p:spPr>
        <p:txBody>
          <a:bodyPr/>
          <a:lstStyle/>
          <a:p>
            <a:pPr>
              <a:spcBef>
                <a:spcPct val="0"/>
              </a:spcBef>
            </a:pPr>
            <a:r>
              <a:rPr lang="en-US"/>
              <a:t>GA was originally governed by a group of </a:t>
            </a:r>
            <a:r>
              <a:rPr lang="en-US">
                <a:solidFill>
                  <a:srgbClr val="FF1907"/>
                </a:solidFill>
              </a:rPr>
              <a:t>Trustees</a:t>
            </a:r>
            <a:r>
              <a:rPr lang="en-US"/>
              <a:t> (including Oglethorpe).  </a:t>
            </a:r>
          </a:p>
          <a:p>
            <a:pPr>
              <a:spcBef>
                <a:spcPct val="0"/>
              </a:spcBef>
            </a:pPr>
            <a:r>
              <a:rPr lang="en-US"/>
              <a:t>The </a:t>
            </a:r>
            <a:r>
              <a:rPr lang="en-US">
                <a:solidFill>
                  <a:srgbClr val="FF1907"/>
                </a:solidFill>
              </a:rPr>
              <a:t>Salzburgers</a:t>
            </a:r>
            <a:r>
              <a:rPr lang="en-US"/>
              <a:t> left Austria in the 1730’s and arrived in Georgia in 1734.  Founded the city of Ebenezer.</a:t>
            </a:r>
          </a:p>
          <a:p>
            <a:pPr>
              <a:spcBef>
                <a:spcPct val="0"/>
              </a:spcBef>
            </a:pPr>
            <a:r>
              <a:rPr lang="en-US"/>
              <a:t>The </a:t>
            </a:r>
            <a:r>
              <a:rPr lang="en-US">
                <a:solidFill>
                  <a:srgbClr val="FF1907"/>
                </a:solidFill>
              </a:rPr>
              <a:t>Highland Scots</a:t>
            </a:r>
            <a:r>
              <a:rPr lang="en-US"/>
              <a:t> (from Scotland) arrived and settled in Darien, GA in 1735.</a:t>
            </a:r>
          </a:p>
          <a:p>
            <a:pPr>
              <a:spcBef>
                <a:spcPct val="0"/>
              </a:spcBef>
            </a:pPr>
            <a:r>
              <a:rPr lang="en-US"/>
              <a:t>A group of </a:t>
            </a:r>
            <a:r>
              <a:rPr lang="en-US">
                <a:solidFill>
                  <a:srgbClr val="FF1907"/>
                </a:solidFill>
              </a:rPr>
              <a:t>malcontents</a:t>
            </a:r>
            <a:r>
              <a:rPr lang="en-US"/>
              <a:t> became unhappy with the Trustees.  Malcontents wanted to purchase additional land and enslave people.</a:t>
            </a:r>
          </a:p>
        </p:txBody>
      </p:sp>
      <p:sp>
        <p:nvSpPr>
          <p:cNvPr id="4" name="Text Box 8"/>
          <p:cNvSpPr txBox="1">
            <a:spLocks noChangeArrowheads="1"/>
          </p:cNvSpPr>
          <p:nvPr/>
        </p:nvSpPr>
        <p:spPr bwMode="auto">
          <a:xfrm>
            <a:off x="152400" y="1568142"/>
            <a:ext cx="243840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5" name="Text Box 8"/>
          <p:cNvSpPr txBox="1">
            <a:spLocks noChangeArrowheads="1"/>
          </p:cNvSpPr>
          <p:nvPr/>
        </p:nvSpPr>
        <p:spPr bwMode="auto">
          <a:xfrm>
            <a:off x="1600200" y="2109162"/>
            <a:ext cx="236220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6" name="Text Box 8"/>
          <p:cNvSpPr txBox="1">
            <a:spLocks noChangeArrowheads="1"/>
          </p:cNvSpPr>
          <p:nvPr/>
        </p:nvSpPr>
        <p:spPr bwMode="auto">
          <a:xfrm>
            <a:off x="1607820" y="3505200"/>
            <a:ext cx="288798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7" name="Text Box 8"/>
          <p:cNvSpPr txBox="1">
            <a:spLocks noChangeArrowheads="1"/>
          </p:cNvSpPr>
          <p:nvPr/>
        </p:nvSpPr>
        <p:spPr bwMode="auto">
          <a:xfrm>
            <a:off x="2819400" y="4495800"/>
            <a:ext cx="228600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Rectangle 2"/>
          <p:cNvSpPr>
            <a:spLocks noGrp="1" noChangeArrowheads="1"/>
          </p:cNvSpPr>
          <p:nvPr>
            <p:ph type="title"/>
          </p:nvPr>
        </p:nvSpPr>
        <p:spPr>
          <a:xfrm>
            <a:off x="685800" y="0"/>
            <a:ext cx="7772400" cy="1143000"/>
          </a:xfrm>
        </p:spPr>
        <p:txBody>
          <a:bodyPr/>
          <a:lstStyle/>
          <a:p>
            <a:r>
              <a:rPr lang="en-US"/>
              <a:t>Sources of Revenue</a:t>
            </a:r>
          </a:p>
        </p:txBody>
      </p:sp>
      <p:sp>
        <p:nvSpPr>
          <p:cNvPr id="308227" name="Rectangle 3"/>
          <p:cNvSpPr>
            <a:spLocks noGrp="1" noChangeArrowheads="1"/>
          </p:cNvSpPr>
          <p:nvPr>
            <p:ph type="body" idx="1"/>
          </p:nvPr>
        </p:nvSpPr>
        <p:spPr>
          <a:xfrm>
            <a:off x="228600" y="1143000"/>
            <a:ext cx="8686800" cy="5410200"/>
          </a:xfrm>
        </p:spPr>
        <p:txBody>
          <a:bodyPr/>
          <a:lstStyle/>
          <a:p>
            <a:pPr>
              <a:lnSpc>
                <a:spcPct val="90000"/>
              </a:lnSpc>
            </a:pPr>
            <a:r>
              <a:rPr lang="en-US" sz="2400">
                <a:solidFill>
                  <a:srgbClr val="FF1907"/>
                </a:solidFill>
              </a:rPr>
              <a:t>Revenue </a:t>
            </a:r>
            <a:r>
              <a:rPr lang="en-US" sz="2400"/>
              <a:t>– A source of income.</a:t>
            </a:r>
          </a:p>
          <a:p>
            <a:pPr>
              <a:lnSpc>
                <a:spcPct val="90000"/>
              </a:lnSpc>
            </a:pPr>
            <a:r>
              <a:rPr lang="en-US" sz="2400"/>
              <a:t>Georgia’s revenue comes from three sources:</a:t>
            </a:r>
          </a:p>
          <a:p>
            <a:pPr lvl="1">
              <a:lnSpc>
                <a:spcPct val="90000"/>
              </a:lnSpc>
            </a:pPr>
            <a:r>
              <a:rPr lang="en-US" sz="2000"/>
              <a:t>State Funds</a:t>
            </a:r>
          </a:p>
          <a:p>
            <a:pPr lvl="1">
              <a:lnSpc>
                <a:spcPct val="90000"/>
              </a:lnSpc>
            </a:pPr>
            <a:r>
              <a:rPr lang="en-US" sz="2000"/>
              <a:t>Federal Funds</a:t>
            </a:r>
          </a:p>
          <a:p>
            <a:pPr lvl="1">
              <a:lnSpc>
                <a:spcPct val="90000"/>
              </a:lnSpc>
            </a:pPr>
            <a:r>
              <a:rPr lang="en-US" sz="2000"/>
              <a:t>Special Fees collected by agencies</a:t>
            </a:r>
          </a:p>
          <a:p>
            <a:pPr>
              <a:lnSpc>
                <a:spcPct val="90000"/>
              </a:lnSpc>
            </a:pPr>
            <a:r>
              <a:rPr lang="en-US" sz="2400"/>
              <a:t>These sources of revenue are used by Georgia’s budget planners to create the next years budget.</a:t>
            </a:r>
          </a:p>
          <a:p>
            <a:pPr>
              <a:lnSpc>
                <a:spcPct val="90000"/>
              </a:lnSpc>
            </a:pPr>
            <a:r>
              <a:rPr lang="en-US" sz="2400"/>
              <a:t>Approximately 90% of revenue comes from taxes:</a:t>
            </a:r>
          </a:p>
          <a:p>
            <a:pPr lvl="1">
              <a:lnSpc>
                <a:spcPct val="90000"/>
              </a:lnSpc>
            </a:pPr>
            <a:r>
              <a:rPr lang="en-US" sz="2000"/>
              <a:t>Personal Taxes – Collected on personal income.</a:t>
            </a:r>
          </a:p>
          <a:p>
            <a:pPr lvl="1">
              <a:lnSpc>
                <a:spcPct val="90000"/>
              </a:lnSpc>
            </a:pPr>
            <a:r>
              <a:rPr lang="en-US" sz="2000"/>
              <a:t>Sales Taxes – Collected when consumers buy goods.</a:t>
            </a:r>
          </a:p>
          <a:p>
            <a:pPr lvl="1">
              <a:lnSpc>
                <a:spcPct val="90000"/>
              </a:lnSpc>
            </a:pPr>
            <a:r>
              <a:rPr lang="en-US" sz="2000"/>
              <a:t>Special Taxes – Collected on motor fuel, cigar and cigarette products, and alcoholic beverages.</a:t>
            </a:r>
          </a:p>
          <a:p>
            <a:pPr>
              <a:lnSpc>
                <a:spcPct val="90000"/>
              </a:lnSpc>
            </a:pPr>
            <a:r>
              <a:rPr lang="en-US" sz="2400"/>
              <a:t>The major source of revenue for local governments are property taxes, sales taxes, license fees, user fees, and special taxes.</a:t>
            </a:r>
          </a:p>
        </p:txBody>
      </p:sp>
      <p:sp>
        <p:nvSpPr>
          <p:cNvPr id="4" name="Text Box 8"/>
          <p:cNvSpPr txBox="1">
            <a:spLocks noChangeArrowheads="1"/>
          </p:cNvSpPr>
          <p:nvPr/>
        </p:nvSpPr>
        <p:spPr bwMode="auto">
          <a:xfrm>
            <a:off x="457200" y="1143000"/>
            <a:ext cx="14478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7315200" y="2971800"/>
            <a:ext cx="16002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6553200" y="3657600"/>
            <a:ext cx="14478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2600227" y="3667027"/>
            <a:ext cx="7620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7"/>
                                        </p:tgtEl>
                                      </p:cBhvr>
                                    </p:animEffect>
                                    <p:anim calcmode="lin" valueType="num">
                                      <p:cBhvr>
                                        <p:cTn id="21" dur="1000"/>
                                        <p:tgtEl>
                                          <p:spTgt spid="7"/>
                                        </p:tgtEl>
                                        <p:attrNameLst>
                                          <p:attrName>ppt_x</p:attrName>
                                        </p:attrNameLst>
                                      </p:cBhvr>
                                      <p:tavLst>
                                        <p:tav tm="0">
                                          <p:val>
                                            <p:strVal val="ppt_x"/>
                                          </p:val>
                                        </p:tav>
                                        <p:tav tm="100000">
                                          <p:val>
                                            <p:strVal val="ppt_x"/>
                                          </p:val>
                                        </p:tav>
                                      </p:tavLst>
                                    </p:anim>
                                    <p:anim calcmode="lin" valueType="num">
                                      <p:cBhvr>
                                        <p:cTn id="22" dur="1000"/>
                                        <p:tgtEl>
                                          <p:spTgt spid="7"/>
                                        </p:tgtEl>
                                        <p:attrNameLst>
                                          <p:attrName>ppt_y</p:attrName>
                                        </p:attrNameLst>
                                      </p:cBhvr>
                                      <p:tavLst>
                                        <p:tav tm="0">
                                          <p:val>
                                            <p:strVal val="ppt_y"/>
                                          </p:val>
                                        </p:tav>
                                        <p:tav tm="100000">
                                          <p:val>
                                            <p:strVal val="ppt_y+.1"/>
                                          </p:val>
                                        </p:tav>
                                      </p:tavLst>
                                    </p:anim>
                                    <p:set>
                                      <p:cBhvr>
                                        <p:cTn id="23" dur="1" fill="hold">
                                          <p:stCondLst>
                                            <p:cond delay="999"/>
                                          </p:stCondLst>
                                        </p:cTn>
                                        <p:tgtEl>
                                          <p:spTgt spid="7"/>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6"/>
                                        </p:tgtEl>
                                      </p:cBhvr>
                                    </p:animEffect>
                                    <p:anim calcmode="lin" valueType="num">
                                      <p:cBhvr>
                                        <p:cTn id="28" dur="1000"/>
                                        <p:tgtEl>
                                          <p:spTgt spid="6"/>
                                        </p:tgtEl>
                                        <p:attrNameLst>
                                          <p:attrName>ppt_x</p:attrName>
                                        </p:attrNameLst>
                                      </p:cBhvr>
                                      <p:tavLst>
                                        <p:tav tm="0">
                                          <p:val>
                                            <p:strVal val="ppt_x"/>
                                          </p:val>
                                        </p:tav>
                                        <p:tav tm="100000">
                                          <p:val>
                                            <p:strVal val="ppt_x"/>
                                          </p:val>
                                        </p:tav>
                                      </p:tavLst>
                                    </p:anim>
                                    <p:anim calcmode="lin" valueType="num">
                                      <p:cBhvr>
                                        <p:cTn id="29" dur="1000"/>
                                        <p:tgtEl>
                                          <p:spTgt spid="6"/>
                                        </p:tgtEl>
                                        <p:attrNameLst>
                                          <p:attrName>ppt_y</p:attrName>
                                        </p:attrNameLst>
                                      </p:cBhvr>
                                      <p:tavLst>
                                        <p:tav tm="0">
                                          <p:val>
                                            <p:strVal val="ppt_y"/>
                                          </p:val>
                                        </p:tav>
                                        <p:tav tm="100000">
                                          <p:val>
                                            <p:strVal val="ppt_y+.1"/>
                                          </p:val>
                                        </p:tav>
                                      </p:tavLst>
                                    </p:anim>
                                    <p:set>
                                      <p:cBhvr>
                                        <p:cTn id="30" dur="1" fill="hold">
                                          <p:stCondLst>
                                            <p:cond delay="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Rectangle 2"/>
          <p:cNvSpPr>
            <a:spLocks noGrp="1" noChangeArrowheads="1"/>
          </p:cNvSpPr>
          <p:nvPr>
            <p:ph type="title"/>
          </p:nvPr>
        </p:nvSpPr>
        <p:spPr>
          <a:xfrm>
            <a:off x="685800" y="0"/>
            <a:ext cx="7772400" cy="1143000"/>
          </a:xfrm>
        </p:spPr>
        <p:txBody>
          <a:bodyPr/>
          <a:lstStyle/>
          <a:p>
            <a:r>
              <a:rPr lang="en-US" sz="4400"/>
              <a:t>Distribution of Revenue</a:t>
            </a:r>
          </a:p>
        </p:txBody>
      </p:sp>
      <p:sp>
        <p:nvSpPr>
          <p:cNvPr id="309251" name="Rectangle 3"/>
          <p:cNvSpPr>
            <a:spLocks noGrp="1" noChangeArrowheads="1"/>
          </p:cNvSpPr>
          <p:nvPr>
            <p:ph type="body" idx="1"/>
          </p:nvPr>
        </p:nvSpPr>
        <p:spPr>
          <a:xfrm>
            <a:off x="228600" y="1143000"/>
            <a:ext cx="8686800" cy="5410200"/>
          </a:xfrm>
        </p:spPr>
        <p:txBody>
          <a:bodyPr/>
          <a:lstStyle/>
          <a:p>
            <a:pPr>
              <a:lnSpc>
                <a:spcPct val="80000"/>
              </a:lnSpc>
            </a:pPr>
            <a:r>
              <a:rPr lang="en-US" sz="2800"/>
              <a:t>Georgia’s government, at all levels, provide a variety of services for citizens.</a:t>
            </a:r>
          </a:p>
          <a:p>
            <a:pPr>
              <a:lnSpc>
                <a:spcPct val="80000"/>
              </a:lnSpc>
            </a:pPr>
            <a:r>
              <a:rPr lang="en-US" sz="2800"/>
              <a:t>The largest expenditure, at the state level, is education (54% of total budget).</a:t>
            </a:r>
          </a:p>
          <a:p>
            <a:pPr>
              <a:lnSpc>
                <a:spcPct val="80000"/>
              </a:lnSpc>
            </a:pPr>
            <a:r>
              <a:rPr lang="en-US" sz="2800"/>
              <a:t>Other expenditures include wages and salaries of government employees (23%), public safety (8%), transportation (5%), interest on state debt (5%), general government (2%), legislative and judicial (1%), economic development (1%), and natural resources (1%).</a:t>
            </a:r>
          </a:p>
          <a:p>
            <a:pPr>
              <a:lnSpc>
                <a:spcPct val="80000"/>
              </a:lnSpc>
            </a:pPr>
            <a:r>
              <a:rPr lang="en-US" sz="2800"/>
              <a:t>The creation of the state budget (by the Governor) and the evaluation and approval process (by the General Assembly) help to determine how the state’s revenue is spent.</a:t>
            </a:r>
          </a:p>
        </p:txBody>
      </p:sp>
      <p:sp>
        <p:nvSpPr>
          <p:cNvPr id="4" name="Text Box 8"/>
          <p:cNvSpPr txBox="1">
            <a:spLocks noChangeArrowheads="1"/>
          </p:cNvSpPr>
          <p:nvPr/>
        </p:nvSpPr>
        <p:spPr bwMode="auto">
          <a:xfrm>
            <a:off x="2180735" y="1524000"/>
            <a:ext cx="13716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457200" y="2286000"/>
            <a:ext cx="18288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4572000" y="4800600"/>
            <a:ext cx="11430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7000189" y="4806196"/>
            <a:ext cx="14478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457200" y="5486400"/>
            <a:ext cx="31242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42" presetClass="exit" presetSubtype="0" fill="hold" grpId="0" nodeType="clickEffect">
                                  <p:stCondLst>
                                    <p:cond delay="0"/>
                                  </p:stCondLst>
                                  <p:childTnLst>
                                    <p:animEffect transition="out" filter="fade">
                                      <p:cBhvr>
                                        <p:cTn id="34" dur="1000"/>
                                        <p:tgtEl>
                                          <p:spTgt spid="8"/>
                                        </p:tgtEl>
                                      </p:cBhvr>
                                    </p:animEffect>
                                    <p:anim calcmode="lin" valueType="num">
                                      <p:cBhvr>
                                        <p:cTn id="35" dur="1000"/>
                                        <p:tgtEl>
                                          <p:spTgt spid="8"/>
                                        </p:tgtEl>
                                        <p:attrNameLst>
                                          <p:attrName>ppt_x</p:attrName>
                                        </p:attrNameLst>
                                      </p:cBhvr>
                                      <p:tavLst>
                                        <p:tav tm="0">
                                          <p:val>
                                            <p:strVal val="ppt_x"/>
                                          </p:val>
                                        </p:tav>
                                        <p:tav tm="100000">
                                          <p:val>
                                            <p:strVal val="ppt_x"/>
                                          </p:val>
                                        </p:tav>
                                      </p:tavLst>
                                    </p:anim>
                                    <p:anim calcmode="lin" valueType="num">
                                      <p:cBhvr>
                                        <p:cTn id="36" dur="1000"/>
                                        <p:tgtEl>
                                          <p:spTgt spid="8"/>
                                        </p:tgtEl>
                                        <p:attrNameLst>
                                          <p:attrName>ppt_y</p:attrName>
                                        </p:attrNameLst>
                                      </p:cBhvr>
                                      <p:tavLst>
                                        <p:tav tm="0">
                                          <p:val>
                                            <p:strVal val="ppt_y"/>
                                          </p:val>
                                        </p:tav>
                                        <p:tav tm="100000">
                                          <p:val>
                                            <p:strVal val="ppt_y+.1"/>
                                          </p:val>
                                        </p:tav>
                                      </p:tavLst>
                                    </p:anim>
                                    <p:set>
                                      <p:cBhvr>
                                        <p:cTn id="37" dur="1" fill="hold">
                                          <p:stCondLst>
                                            <p:cond delay="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Rectangle 2"/>
          <p:cNvSpPr>
            <a:spLocks noGrp="1" noChangeArrowheads="1"/>
          </p:cNvSpPr>
          <p:nvPr>
            <p:ph type="title"/>
          </p:nvPr>
        </p:nvSpPr>
        <p:spPr>
          <a:xfrm>
            <a:off x="685800" y="0"/>
            <a:ext cx="7772400" cy="1143000"/>
          </a:xfrm>
        </p:spPr>
        <p:txBody>
          <a:bodyPr/>
          <a:lstStyle/>
          <a:p>
            <a:r>
              <a:rPr lang="en-US"/>
              <a:t>Personal Income</a:t>
            </a:r>
          </a:p>
        </p:txBody>
      </p:sp>
      <p:sp>
        <p:nvSpPr>
          <p:cNvPr id="302083" name="Rectangle 3"/>
          <p:cNvSpPr>
            <a:spLocks noGrp="1" noChangeArrowheads="1"/>
          </p:cNvSpPr>
          <p:nvPr>
            <p:ph type="body" idx="1"/>
          </p:nvPr>
        </p:nvSpPr>
        <p:spPr>
          <a:xfrm>
            <a:off x="457200" y="1143000"/>
            <a:ext cx="8458200" cy="5410200"/>
          </a:xfrm>
        </p:spPr>
        <p:txBody>
          <a:bodyPr/>
          <a:lstStyle/>
          <a:p>
            <a:pPr>
              <a:lnSpc>
                <a:spcPct val="80000"/>
              </a:lnSpc>
            </a:pPr>
            <a:r>
              <a:rPr lang="en-US" sz="2800">
                <a:solidFill>
                  <a:srgbClr val="FF1907"/>
                </a:solidFill>
              </a:rPr>
              <a:t>Income </a:t>
            </a:r>
            <a:r>
              <a:rPr lang="en-US" sz="2800"/>
              <a:t>– Amount of money that a person makes by selling products or by providing a service.</a:t>
            </a:r>
          </a:p>
          <a:p>
            <a:pPr>
              <a:lnSpc>
                <a:spcPct val="80000"/>
              </a:lnSpc>
            </a:pPr>
            <a:r>
              <a:rPr lang="en-US" sz="2800"/>
              <a:t>Young citizens may have income from an allowance, gifts, or for completing chores at home.</a:t>
            </a:r>
          </a:p>
          <a:p>
            <a:pPr>
              <a:lnSpc>
                <a:spcPct val="80000"/>
              </a:lnSpc>
            </a:pPr>
            <a:r>
              <a:rPr lang="en-US" sz="2800"/>
              <a:t>Older citizens receive income from working a job and receiving a paycheck.</a:t>
            </a:r>
          </a:p>
          <a:p>
            <a:pPr>
              <a:lnSpc>
                <a:spcPct val="80000"/>
              </a:lnSpc>
            </a:pPr>
            <a:r>
              <a:rPr lang="en-US" sz="2800"/>
              <a:t>Most people have two choices of what to do with income:</a:t>
            </a:r>
          </a:p>
          <a:p>
            <a:pPr lvl="1">
              <a:lnSpc>
                <a:spcPct val="80000"/>
              </a:lnSpc>
            </a:pPr>
            <a:r>
              <a:rPr lang="en-US"/>
              <a:t>Spend money</a:t>
            </a:r>
          </a:p>
          <a:p>
            <a:pPr lvl="1">
              <a:lnSpc>
                <a:spcPct val="80000"/>
              </a:lnSpc>
            </a:pPr>
            <a:r>
              <a:rPr lang="en-US"/>
              <a:t>Save money for the future (</a:t>
            </a:r>
            <a:r>
              <a:rPr lang="en-US">
                <a:solidFill>
                  <a:srgbClr val="FF1907"/>
                </a:solidFill>
              </a:rPr>
              <a:t>Savings</a:t>
            </a:r>
            <a:r>
              <a:rPr lang="en-US"/>
              <a:t>)</a:t>
            </a:r>
          </a:p>
          <a:p>
            <a:pPr>
              <a:lnSpc>
                <a:spcPct val="80000"/>
              </a:lnSpc>
            </a:pPr>
            <a:r>
              <a:rPr lang="en-US" sz="2800"/>
              <a:t>A budget (spending-and-savings plan) can help a person decide how to spend and/or save their money.</a:t>
            </a:r>
          </a:p>
        </p:txBody>
      </p:sp>
      <p:sp>
        <p:nvSpPr>
          <p:cNvPr id="4" name="Text Box 8"/>
          <p:cNvSpPr txBox="1">
            <a:spLocks noChangeArrowheads="1"/>
          </p:cNvSpPr>
          <p:nvPr/>
        </p:nvSpPr>
        <p:spPr bwMode="auto">
          <a:xfrm>
            <a:off x="685800" y="1143000"/>
            <a:ext cx="14478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8001000" y="3048000"/>
            <a:ext cx="9906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1188720" y="4572000"/>
            <a:ext cx="117348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5562600" y="5029200"/>
            <a:ext cx="12954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1143000" y="5398532"/>
            <a:ext cx="12954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42" presetClass="exit" presetSubtype="0" fill="hold" grpId="0" nodeType="clickEffect">
                                  <p:stCondLst>
                                    <p:cond delay="0"/>
                                  </p:stCondLst>
                                  <p:childTnLst>
                                    <p:animEffect transition="out" filter="fade">
                                      <p:cBhvr>
                                        <p:cTn id="34" dur="1000"/>
                                        <p:tgtEl>
                                          <p:spTgt spid="8"/>
                                        </p:tgtEl>
                                      </p:cBhvr>
                                    </p:animEffect>
                                    <p:anim calcmode="lin" valueType="num">
                                      <p:cBhvr>
                                        <p:cTn id="35" dur="1000"/>
                                        <p:tgtEl>
                                          <p:spTgt spid="8"/>
                                        </p:tgtEl>
                                        <p:attrNameLst>
                                          <p:attrName>ppt_x</p:attrName>
                                        </p:attrNameLst>
                                      </p:cBhvr>
                                      <p:tavLst>
                                        <p:tav tm="0">
                                          <p:val>
                                            <p:strVal val="ppt_x"/>
                                          </p:val>
                                        </p:tav>
                                        <p:tav tm="100000">
                                          <p:val>
                                            <p:strVal val="ppt_x"/>
                                          </p:val>
                                        </p:tav>
                                      </p:tavLst>
                                    </p:anim>
                                    <p:anim calcmode="lin" valueType="num">
                                      <p:cBhvr>
                                        <p:cTn id="36" dur="1000"/>
                                        <p:tgtEl>
                                          <p:spTgt spid="8"/>
                                        </p:tgtEl>
                                        <p:attrNameLst>
                                          <p:attrName>ppt_y</p:attrName>
                                        </p:attrNameLst>
                                      </p:cBhvr>
                                      <p:tavLst>
                                        <p:tav tm="0">
                                          <p:val>
                                            <p:strVal val="ppt_y"/>
                                          </p:val>
                                        </p:tav>
                                        <p:tav tm="100000">
                                          <p:val>
                                            <p:strVal val="ppt_y+.1"/>
                                          </p:val>
                                        </p:tav>
                                      </p:tavLst>
                                    </p:anim>
                                    <p:set>
                                      <p:cBhvr>
                                        <p:cTn id="37" dur="1" fill="hold">
                                          <p:stCondLst>
                                            <p:cond delay="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Rectangle 2"/>
          <p:cNvSpPr>
            <a:spLocks noGrp="1" noChangeArrowheads="1"/>
          </p:cNvSpPr>
          <p:nvPr>
            <p:ph type="title"/>
          </p:nvPr>
        </p:nvSpPr>
        <p:spPr>
          <a:xfrm>
            <a:off x="685800" y="0"/>
            <a:ext cx="7772400" cy="1143000"/>
          </a:xfrm>
        </p:spPr>
        <p:txBody>
          <a:bodyPr/>
          <a:lstStyle/>
          <a:p>
            <a:r>
              <a:rPr lang="en-US"/>
              <a:t>Investing of Income</a:t>
            </a:r>
          </a:p>
        </p:txBody>
      </p:sp>
      <p:sp>
        <p:nvSpPr>
          <p:cNvPr id="307203" name="Rectangle 3"/>
          <p:cNvSpPr>
            <a:spLocks noGrp="1" noChangeArrowheads="1"/>
          </p:cNvSpPr>
          <p:nvPr>
            <p:ph type="body" idx="1"/>
          </p:nvPr>
        </p:nvSpPr>
        <p:spPr>
          <a:xfrm>
            <a:off x="457200" y="1143000"/>
            <a:ext cx="8458200" cy="5410200"/>
          </a:xfrm>
        </p:spPr>
        <p:txBody>
          <a:bodyPr/>
          <a:lstStyle/>
          <a:p>
            <a:pPr>
              <a:lnSpc>
                <a:spcPct val="90000"/>
              </a:lnSpc>
            </a:pPr>
            <a:r>
              <a:rPr lang="en-US" sz="2800"/>
              <a:t>Saving is really a form of</a:t>
            </a:r>
            <a:r>
              <a:rPr lang="en-US" sz="2800">
                <a:solidFill>
                  <a:srgbClr val="FF1907"/>
                </a:solidFill>
              </a:rPr>
              <a:t> investing.</a:t>
            </a:r>
          </a:p>
          <a:p>
            <a:pPr>
              <a:lnSpc>
                <a:spcPct val="90000"/>
              </a:lnSpc>
            </a:pPr>
            <a:r>
              <a:rPr lang="en-US" sz="2800"/>
              <a:t>Investing – Putting money aside in order to receive a greater benefit in the future.</a:t>
            </a:r>
          </a:p>
          <a:p>
            <a:pPr>
              <a:lnSpc>
                <a:spcPct val="90000"/>
              </a:lnSpc>
            </a:pPr>
            <a:r>
              <a:rPr lang="en-US" sz="2800"/>
              <a:t>Money can be invested in financial assets such as bank accounts, certificates of deposit, stocks, bonds, and mutual funds.  </a:t>
            </a:r>
          </a:p>
          <a:p>
            <a:pPr>
              <a:lnSpc>
                <a:spcPct val="90000"/>
              </a:lnSpc>
            </a:pPr>
            <a:r>
              <a:rPr lang="en-US" sz="2800"/>
              <a:t>One of the major benefits of investing is that your money often earns a certain amount of interest which can then add to your total income.</a:t>
            </a:r>
          </a:p>
          <a:p>
            <a:pPr>
              <a:lnSpc>
                <a:spcPct val="90000"/>
              </a:lnSpc>
            </a:pPr>
            <a:r>
              <a:rPr lang="en-US" sz="2800"/>
              <a:t>Money can also be invested in a new business (capital) and serve as an additional source of income.  </a:t>
            </a:r>
          </a:p>
        </p:txBody>
      </p:sp>
      <p:sp>
        <p:nvSpPr>
          <p:cNvPr id="4" name="Text Box 8"/>
          <p:cNvSpPr txBox="1">
            <a:spLocks noChangeArrowheads="1"/>
          </p:cNvSpPr>
          <p:nvPr/>
        </p:nvSpPr>
        <p:spPr bwMode="auto">
          <a:xfrm>
            <a:off x="4876800" y="1219200"/>
            <a:ext cx="32004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7086600" y="4114800"/>
            <a:ext cx="19050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6781800" y="5029200"/>
            <a:ext cx="22098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1018881" y="5381268"/>
            <a:ext cx="9906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p:cNvSpPr>
            <a:spLocks noGrp="1" noChangeArrowheads="1"/>
          </p:cNvSpPr>
          <p:nvPr>
            <p:ph type="title"/>
          </p:nvPr>
        </p:nvSpPr>
        <p:spPr/>
        <p:txBody>
          <a:bodyPr/>
          <a:lstStyle/>
          <a:p>
            <a:r>
              <a:rPr lang="en-US"/>
              <a:t>New Businesses</a:t>
            </a:r>
          </a:p>
        </p:txBody>
      </p:sp>
      <p:sp>
        <p:nvSpPr>
          <p:cNvPr id="306179" name="Rectangle 3"/>
          <p:cNvSpPr>
            <a:spLocks noGrp="1" noChangeArrowheads="1"/>
          </p:cNvSpPr>
          <p:nvPr>
            <p:ph type="body" idx="1"/>
          </p:nvPr>
        </p:nvSpPr>
        <p:spPr>
          <a:xfrm>
            <a:off x="457200" y="1219200"/>
            <a:ext cx="8458200" cy="5334000"/>
          </a:xfrm>
        </p:spPr>
        <p:txBody>
          <a:bodyPr/>
          <a:lstStyle/>
          <a:p>
            <a:pPr>
              <a:lnSpc>
                <a:spcPct val="90000"/>
              </a:lnSpc>
            </a:pPr>
            <a:r>
              <a:rPr lang="en-US" sz="2400">
                <a:solidFill>
                  <a:srgbClr val="FF1907"/>
                </a:solidFill>
              </a:rPr>
              <a:t>Entrepreneurs</a:t>
            </a:r>
            <a:r>
              <a:rPr lang="en-US" sz="2400"/>
              <a:t>  - A person who creates, organizes, and manages a business. </a:t>
            </a:r>
          </a:p>
          <a:p>
            <a:pPr>
              <a:lnSpc>
                <a:spcPct val="90000"/>
              </a:lnSpc>
            </a:pPr>
            <a:r>
              <a:rPr lang="en-US" sz="2400"/>
              <a:t>The main goal of an entrepreneur is to make </a:t>
            </a:r>
            <a:r>
              <a:rPr lang="en-US" sz="2400">
                <a:solidFill>
                  <a:srgbClr val="FF1907"/>
                </a:solidFill>
              </a:rPr>
              <a:t>profit</a:t>
            </a:r>
            <a:r>
              <a:rPr lang="en-US" sz="2400"/>
              <a:t>.  Profit is the monetary gain a business owner makes by selling goods or providing services.</a:t>
            </a:r>
          </a:p>
          <a:p>
            <a:pPr>
              <a:lnSpc>
                <a:spcPct val="90000"/>
              </a:lnSpc>
            </a:pPr>
            <a:r>
              <a:rPr lang="en-US" sz="2400"/>
              <a:t>The total amount of profit a business makes comes from the following equation:</a:t>
            </a:r>
          </a:p>
          <a:p>
            <a:pPr lvl="2">
              <a:lnSpc>
                <a:spcPct val="90000"/>
              </a:lnSpc>
            </a:pPr>
            <a:r>
              <a:rPr lang="en-US" sz="2100"/>
              <a:t>Total Income – Total expenses = Profit</a:t>
            </a:r>
            <a:endParaRPr lang="en-US" sz="1800"/>
          </a:p>
          <a:p>
            <a:pPr>
              <a:lnSpc>
                <a:spcPct val="90000"/>
              </a:lnSpc>
            </a:pPr>
            <a:r>
              <a:rPr lang="en-US" sz="2400"/>
              <a:t>Risk v. Reward – Entrepreneurs have to risk money that they have invested in their company (capital) in order to try and make a profit.</a:t>
            </a:r>
          </a:p>
          <a:p>
            <a:pPr>
              <a:lnSpc>
                <a:spcPct val="90000"/>
              </a:lnSpc>
            </a:pPr>
            <a:r>
              <a:rPr lang="en-US" sz="2400"/>
              <a:t>New businesses also provide new jobs to the local economy of a city or region and increase tax revenue (more taxes paid to the government).</a:t>
            </a:r>
          </a:p>
        </p:txBody>
      </p:sp>
      <p:sp>
        <p:nvSpPr>
          <p:cNvPr id="4" name="Text Box 8"/>
          <p:cNvSpPr txBox="1">
            <a:spLocks noChangeArrowheads="1"/>
          </p:cNvSpPr>
          <p:nvPr/>
        </p:nvSpPr>
        <p:spPr bwMode="auto">
          <a:xfrm>
            <a:off x="685800" y="1295400"/>
            <a:ext cx="228600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5" name="Text Box 8"/>
          <p:cNvSpPr txBox="1">
            <a:spLocks noChangeArrowheads="1"/>
          </p:cNvSpPr>
          <p:nvPr/>
        </p:nvSpPr>
        <p:spPr bwMode="auto">
          <a:xfrm>
            <a:off x="6934200" y="1981200"/>
            <a:ext cx="76200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6" name="Text Box 8"/>
          <p:cNvSpPr txBox="1">
            <a:spLocks noChangeArrowheads="1"/>
          </p:cNvSpPr>
          <p:nvPr/>
        </p:nvSpPr>
        <p:spPr bwMode="auto">
          <a:xfrm>
            <a:off x="1600200" y="3733800"/>
            <a:ext cx="16002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3505200" y="3727966"/>
            <a:ext cx="18288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5505254" y="5181600"/>
            <a:ext cx="6858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9" name="Text Box 8"/>
          <p:cNvSpPr txBox="1">
            <a:spLocks noChangeArrowheads="1"/>
          </p:cNvSpPr>
          <p:nvPr/>
        </p:nvSpPr>
        <p:spPr bwMode="auto">
          <a:xfrm>
            <a:off x="6438900" y="5550932"/>
            <a:ext cx="25527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42" presetClass="exit" presetSubtype="0" fill="hold" grpId="0" nodeType="clickEffect">
                                  <p:stCondLst>
                                    <p:cond delay="0"/>
                                  </p:stCondLst>
                                  <p:childTnLst>
                                    <p:animEffect transition="out" filter="fade">
                                      <p:cBhvr>
                                        <p:cTn id="34" dur="1000"/>
                                        <p:tgtEl>
                                          <p:spTgt spid="8"/>
                                        </p:tgtEl>
                                      </p:cBhvr>
                                    </p:animEffect>
                                    <p:anim calcmode="lin" valueType="num">
                                      <p:cBhvr>
                                        <p:cTn id="35" dur="1000"/>
                                        <p:tgtEl>
                                          <p:spTgt spid="8"/>
                                        </p:tgtEl>
                                        <p:attrNameLst>
                                          <p:attrName>ppt_x</p:attrName>
                                        </p:attrNameLst>
                                      </p:cBhvr>
                                      <p:tavLst>
                                        <p:tav tm="0">
                                          <p:val>
                                            <p:strVal val="ppt_x"/>
                                          </p:val>
                                        </p:tav>
                                        <p:tav tm="100000">
                                          <p:val>
                                            <p:strVal val="ppt_x"/>
                                          </p:val>
                                        </p:tav>
                                      </p:tavLst>
                                    </p:anim>
                                    <p:anim calcmode="lin" valueType="num">
                                      <p:cBhvr>
                                        <p:cTn id="36" dur="1000"/>
                                        <p:tgtEl>
                                          <p:spTgt spid="8"/>
                                        </p:tgtEl>
                                        <p:attrNameLst>
                                          <p:attrName>ppt_y</p:attrName>
                                        </p:attrNameLst>
                                      </p:cBhvr>
                                      <p:tavLst>
                                        <p:tav tm="0">
                                          <p:val>
                                            <p:strVal val="ppt_y"/>
                                          </p:val>
                                        </p:tav>
                                        <p:tav tm="100000">
                                          <p:val>
                                            <p:strVal val="ppt_y+.1"/>
                                          </p:val>
                                        </p:tav>
                                      </p:tavLst>
                                    </p:anim>
                                    <p:set>
                                      <p:cBhvr>
                                        <p:cTn id="37" dur="1" fill="hold">
                                          <p:stCondLst>
                                            <p:cond delay="999"/>
                                          </p:stCondLst>
                                        </p:cTn>
                                        <p:tgtEl>
                                          <p:spTgt spid="8"/>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42" presetClass="exit" presetSubtype="0" fill="hold" grpId="0" nodeType="clickEffect">
                                  <p:stCondLst>
                                    <p:cond delay="0"/>
                                  </p:stCondLst>
                                  <p:childTnLst>
                                    <p:animEffect transition="out" filter="fade">
                                      <p:cBhvr>
                                        <p:cTn id="41" dur="1000"/>
                                        <p:tgtEl>
                                          <p:spTgt spid="9"/>
                                        </p:tgtEl>
                                      </p:cBhvr>
                                    </p:animEffect>
                                    <p:anim calcmode="lin" valueType="num">
                                      <p:cBhvr>
                                        <p:cTn id="42" dur="1000"/>
                                        <p:tgtEl>
                                          <p:spTgt spid="9"/>
                                        </p:tgtEl>
                                        <p:attrNameLst>
                                          <p:attrName>ppt_x</p:attrName>
                                        </p:attrNameLst>
                                      </p:cBhvr>
                                      <p:tavLst>
                                        <p:tav tm="0">
                                          <p:val>
                                            <p:strVal val="ppt_x"/>
                                          </p:val>
                                        </p:tav>
                                        <p:tav tm="100000">
                                          <p:val>
                                            <p:strVal val="ppt_x"/>
                                          </p:val>
                                        </p:tav>
                                      </p:tavLst>
                                    </p:anim>
                                    <p:anim calcmode="lin" valueType="num">
                                      <p:cBhvr>
                                        <p:cTn id="43" dur="1000"/>
                                        <p:tgtEl>
                                          <p:spTgt spid="9"/>
                                        </p:tgtEl>
                                        <p:attrNameLst>
                                          <p:attrName>ppt_y</p:attrName>
                                        </p:attrNameLst>
                                      </p:cBhvr>
                                      <p:tavLst>
                                        <p:tav tm="0">
                                          <p:val>
                                            <p:strVal val="ppt_y"/>
                                          </p:val>
                                        </p:tav>
                                        <p:tav tm="100000">
                                          <p:val>
                                            <p:strVal val="ppt_y+.1"/>
                                          </p:val>
                                        </p:tav>
                                      </p:tavLst>
                                    </p:anim>
                                    <p:set>
                                      <p:cBhvr>
                                        <p:cTn id="44" dur="1" fill="hold">
                                          <p:stCondLst>
                                            <p:cond delay="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10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3106" name="Rectangle 2"/>
          <p:cNvSpPr>
            <a:spLocks noGrp="1" noChangeArrowheads="1"/>
          </p:cNvSpPr>
          <p:nvPr>
            <p:ph type="title"/>
          </p:nvPr>
        </p:nvSpPr>
        <p:spPr>
          <a:xfrm>
            <a:off x="0" y="228600"/>
            <a:ext cx="9144000" cy="990600"/>
          </a:xfrm>
        </p:spPr>
        <p:txBody>
          <a:bodyPr/>
          <a:lstStyle/>
          <a:p>
            <a:r>
              <a:rPr lang="en-US" sz="4400">
                <a:solidFill>
                  <a:srgbClr val="FF0000"/>
                </a:solidFill>
              </a:rPr>
              <a:t>Importance of Georgia Based Businesses</a:t>
            </a:r>
            <a:endParaRPr lang="en-US" sz="4400"/>
          </a:p>
        </p:txBody>
      </p:sp>
      <p:sp>
        <p:nvSpPr>
          <p:cNvPr id="303107" name="Rectangle 3"/>
          <p:cNvSpPr>
            <a:spLocks noGrp="1" noChangeArrowheads="1"/>
          </p:cNvSpPr>
          <p:nvPr>
            <p:ph type="body" idx="1"/>
          </p:nvPr>
        </p:nvSpPr>
        <p:spPr>
          <a:xfrm>
            <a:off x="457200" y="1600200"/>
            <a:ext cx="8458200" cy="5257800"/>
          </a:xfrm>
          <a:noFill/>
          <a:ln/>
        </p:spPr>
        <p:txBody>
          <a:bodyPr/>
          <a:lstStyle/>
          <a:p>
            <a:r>
              <a:rPr lang="en-US" sz="3500">
                <a:cs typeface="Arial" charset="0"/>
              </a:rPr>
              <a:t>Businesses, such as Coca-Cola, Delta Airlines, Georgia-Pacific, and Home Depot are very important to the economy of GA.  </a:t>
            </a:r>
          </a:p>
          <a:p>
            <a:r>
              <a:rPr lang="en-US" sz="3500">
                <a:cs typeface="Arial" charset="0"/>
              </a:rPr>
              <a:t>Each of these provide services and products to people around the world and help to provide job opportunities for people around GA and the United States.</a:t>
            </a:r>
          </a:p>
        </p:txBody>
      </p:sp>
      <p:sp>
        <p:nvSpPr>
          <p:cNvPr id="4" name="Text Box 8"/>
          <p:cNvSpPr txBox="1">
            <a:spLocks noChangeArrowheads="1"/>
          </p:cNvSpPr>
          <p:nvPr/>
        </p:nvSpPr>
        <p:spPr bwMode="auto">
          <a:xfrm>
            <a:off x="5101590" y="1676400"/>
            <a:ext cx="2133600" cy="492443"/>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600"/>
          </a:p>
        </p:txBody>
      </p:sp>
      <p:sp>
        <p:nvSpPr>
          <p:cNvPr id="5" name="Text Box 8"/>
          <p:cNvSpPr txBox="1">
            <a:spLocks noChangeArrowheads="1"/>
          </p:cNvSpPr>
          <p:nvPr/>
        </p:nvSpPr>
        <p:spPr bwMode="auto">
          <a:xfrm>
            <a:off x="7391400" y="1676400"/>
            <a:ext cx="1600200" cy="492443"/>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600"/>
          </a:p>
        </p:txBody>
      </p:sp>
      <p:sp>
        <p:nvSpPr>
          <p:cNvPr id="6" name="Text Box 8"/>
          <p:cNvSpPr txBox="1">
            <a:spLocks noChangeArrowheads="1"/>
          </p:cNvSpPr>
          <p:nvPr/>
        </p:nvSpPr>
        <p:spPr bwMode="auto">
          <a:xfrm>
            <a:off x="152400" y="2180152"/>
            <a:ext cx="2209800" cy="492443"/>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600"/>
          </a:p>
        </p:txBody>
      </p:sp>
      <p:sp>
        <p:nvSpPr>
          <p:cNvPr id="7" name="Text Box 8"/>
          <p:cNvSpPr txBox="1">
            <a:spLocks noChangeArrowheads="1"/>
          </p:cNvSpPr>
          <p:nvPr/>
        </p:nvSpPr>
        <p:spPr bwMode="auto">
          <a:xfrm>
            <a:off x="2514600" y="2217299"/>
            <a:ext cx="3124200" cy="492443"/>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600"/>
          </a:p>
        </p:txBody>
      </p:sp>
      <p:sp>
        <p:nvSpPr>
          <p:cNvPr id="8" name="Text Box 8"/>
          <p:cNvSpPr txBox="1">
            <a:spLocks noChangeArrowheads="1"/>
          </p:cNvSpPr>
          <p:nvPr/>
        </p:nvSpPr>
        <p:spPr bwMode="auto">
          <a:xfrm>
            <a:off x="6667500" y="2223490"/>
            <a:ext cx="2095500" cy="492443"/>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600"/>
          </a:p>
        </p:txBody>
      </p:sp>
      <p:sp>
        <p:nvSpPr>
          <p:cNvPr id="9" name="Text Box 8"/>
          <p:cNvSpPr txBox="1">
            <a:spLocks noChangeArrowheads="1"/>
          </p:cNvSpPr>
          <p:nvPr/>
        </p:nvSpPr>
        <p:spPr bwMode="auto">
          <a:xfrm>
            <a:off x="152400" y="2776061"/>
            <a:ext cx="2057400" cy="492443"/>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600"/>
          </a:p>
        </p:txBody>
      </p:sp>
      <p:sp>
        <p:nvSpPr>
          <p:cNvPr id="10" name="Text Box 8"/>
          <p:cNvSpPr txBox="1">
            <a:spLocks noChangeArrowheads="1"/>
          </p:cNvSpPr>
          <p:nvPr/>
        </p:nvSpPr>
        <p:spPr bwMode="auto">
          <a:xfrm>
            <a:off x="5334000" y="3962400"/>
            <a:ext cx="1676400" cy="492443"/>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600"/>
          </a:p>
        </p:txBody>
      </p:sp>
      <p:sp>
        <p:nvSpPr>
          <p:cNvPr id="11" name="Text Box 8"/>
          <p:cNvSpPr txBox="1">
            <a:spLocks noChangeArrowheads="1"/>
          </p:cNvSpPr>
          <p:nvPr/>
        </p:nvSpPr>
        <p:spPr bwMode="auto">
          <a:xfrm>
            <a:off x="140970" y="4495800"/>
            <a:ext cx="2526030" cy="492443"/>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par>
                                <p:cTn id="17" presetID="42" presetClass="exit" presetSubtype="0" fill="hold" grpId="0" nodeType="withEffect">
                                  <p:stCondLst>
                                    <p:cond delay="0"/>
                                  </p:stCondLst>
                                  <p:childTnLst>
                                    <p:animEffect transition="out" filter="fade">
                                      <p:cBhvr>
                                        <p:cTn id="18" dur="1000"/>
                                        <p:tgtEl>
                                          <p:spTgt spid="6"/>
                                        </p:tgtEl>
                                      </p:cBhvr>
                                    </p:animEffect>
                                    <p:anim calcmode="lin" valueType="num">
                                      <p:cBhvr>
                                        <p:cTn id="19" dur="1000"/>
                                        <p:tgtEl>
                                          <p:spTgt spid="6"/>
                                        </p:tgtEl>
                                        <p:attrNameLst>
                                          <p:attrName>ppt_x</p:attrName>
                                        </p:attrNameLst>
                                      </p:cBhvr>
                                      <p:tavLst>
                                        <p:tav tm="0">
                                          <p:val>
                                            <p:strVal val="ppt_x"/>
                                          </p:val>
                                        </p:tav>
                                        <p:tav tm="100000">
                                          <p:val>
                                            <p:strVal val="ppt_x"/>
                                          </p:val>
                                        </p:tav>
                                      </p:tavLst>
                                    </p:anim>
                                    <p:anim calcmode="lin" valueType="num">
                                      <p:cBhvr>
                                        <p:cTn id="20" dur="1000"/>
                                        <p:tgtEl>
                                          <p:spTgt spid="6"/>
                                        </p:tgtEl>
                                        <p:attrNameLst>
                                          <p:attrName>ppt_y</p:attrName>
                                        </p:attrNameLst>
                                      </p:cBhvr>
                                      <p:tavLst>
                                        <p:tav tm="0">
                                          <p:val>
                                            <p:strVal val="ppt_y"/>
                                          </p:val>
                                        </p:tav>
                                        <p:tav tm="100000">
                                          <p:val>
                                            <p:strVal val="ppt_y+.1"/>
                                          </p:val>
                                        </p:tav>
                                      </p:tavLst>
                                    </p:anim>
                                    <p:set>
                                      <p:cBhvr>
                                        <p:cTn id="21" dur="1" fill="hold">
                                          <p:stCondLst>
                                            <p:cond delay="999"/>
                                          </p:stCondLst>
                                        </p:cTn>
                                        <p:tgtEl>
                                          <p:spTgt spid="6"/>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42" presetClass="exit" presetSubtype="0" fill="hold" grpId="0" nodeType="clickEffect">
                                  <p:stCondLst>
                                    <p:cond delay="0"/>
                                  </p:stCondLst>
                                  <p:childTnLst>
                                    <p:animEffect transition="out" filter="fade">
                                      <p:cBhvr>
                                        <p:cTn id="25" dur="1000"/>
                                        <p:tgtEl>
                                          <p:spTgt spid="7"/>
                                        </p:tgtEl>
                                      </p:cBhvr>
                                    </p:animEffect>
                                    <p:anim calcmode="lin" valueType="num">
                                      <p:cBhvr>
                                        <p:cTn id="26" dur="1000"/>
                                        <p:tgtEl>
                                          <p:spTgt spid="7"/>
                                        </p:tgtEl>
                                        <p:attrNameLst>
                                          <p:attrName>ppt_x</p:attrName>
                                        </p:attrNameLst>
                                      </p:cBhvr>
                                      <p:tavLst>
                                        <p:tav tm="0">
                                          <p:val>
                                            <p:strVal val="ppt_x"/>
                                          </p:val>
                                        </p:tav>
                                        <p:tav tm="100000">
                                          <p:val>
                                            <p:strVal val="ppt_x"/>
                                          </p:val>
                                        </p:tav>
                                      </p:tavLst>
                                    </p:anim>
                                    <p:anim calcmode="lin" valueType="num">
                                      <p:cBhvr>
                                        <p:cTn id="27" dur="1000"/>
                                        <p:tgtEl>
                                          <p:spTgt spid="7"/>
                                        </p:tgtEl>
                                        <p:attrNameLst>
                                          <p:attrName>ppt_y</p:attrName>
                                        </p:attrNameLst>
                                      </p:cBhvr>
                                      <p:tavLst>
                                        <p:tav tm="0">
                                          <p:val>
                                            <p:strVal val="ppt_y"/>
                                          </p:val>
                                        </p:tav>
                                        <p:tav tm="100000">
                                          <p:val>
                                            <p:strVal val="ppt_y+.1"/>
                                          </p:val>
                                        </p:tav>
                                      </p:tavLst>
                                    </p:anim>
                                    <p:set>
                                      <p:cBhvr>
                                        <p:cTn id="28" dur="1" fill="hold">
                                          <p:stCondLst>
                                            <p:cond delay="999"/>
                                          </p:stCondLst>
                                        </p:cTn>
                                        <p:tgtEl>
                                          <p:spTgt spid="7"/>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42" presetClass="exit" presetSubtype="0" fill="hold" grpId="0" nodeType="clickEffect">
                                  <p:stCondLst>
                                    <p:cond delay="0"/>
                                  </p:stCondLst>
                                  <p:childTnLst>
                                    <p:animEffect transition="out" filter="fade">
                                      <p:cBhvr>
                                        <p:cTn id="32" dur="1000"/>
                                        <p:tgtEl>
                                          <p:spTgt spid="8"/>
                                        </p:tgtEl>
                                      </p:cBhvr>
                                    </p:animEffect>
                                    <p:anim calcmode="lin" valueType="num">
                                      <p:cBhvr>
                                        <p:cTn id="33" dur="1000"/>
                                        <p:tgtEl>
                                          <p:spTgt spid="8"/>
                                        </p:tgtEl>
                                        <p:attrNameLst>
                                          <p:attrName>ppt_x</p:attrName>
                                        </p:attrNameLst>
                                      </p:cBhvr>
                                      <p:tavLst>
                                        <p:tav tm="0">
                                          <p:val>
                                            <p:strVal val="ppt_x"/>
                                          </p:val>
                                        </p:tav>
                                        <p:tav tm="100000">
                                          <p:val>
                                            <p:strVal val="ppt_x"/>
                                          </p:val>
                                        </p:tav>
                                      </p:tavLst>
                                    </p:anim>
                                    <p:anim calcmode="lin" valueType="num">
                                      <p:cBhvr>
                                        <p:cTn id="34" dur="1000"/>
                                        <p:tgtEl>
                                          <p:spTgt spid="8"/>
                                        </p:tgtEl>
                                        <p:attrNameLst>
                                          <p:attrName>ppt_y</p:attrName>
                                        </p:attrNameLst>
                                      </p:cBhvr>
                                      <p:tavLst>
                                        <p:tav tm="0">
                                          <p:val>
                                            <p:strVal val="ppt_y"/>
                                          </p:val>
                                        </p:tav>
                                        <p:tav tm="100000">
                                          <p:val>
                                            <p:strVal val="ppt_y+.1"/>
                                          </p:val>
                                        </p:tav>
                                      </p:tavLst>
                                    </p:anim>
                                    <p:set>
                                      <p:cBhvr>
                                        <p:cTn id="35" dur="1" fill="hold">
                                          <p:stCondLst>
                                            <p:cond delay="999"/>
                                          </p:stCondLst>
                                        </p:cTn>
                                        <p:tgtEl>
                                          <p:spTgt spid="8"/>
                                        </p:tgtEl>
                                        <p:attrNameLst>
                                          <p:attrName>style.visibility</p:attrName>
                                        </p:attrNameLst>
                                      </p:cBhvr>
                                      <p:to>
                                        <p:strVal val="hidden"/>
                                      </p:to>
                                    </p:set>
                                  </p:childTnLst>
                                </p:cTn>
                              </p:par>
                              <p:par>
                                <p:cTn id="36" presetID="42" presetClass="exit" presetSubtype="0" fill="hold" grpId="0" nodeType="withEffect">
                                  <p:stCondLst>
                                    <p:cond delay="0"/>
                                  </p:stCondLst>
                                  <p:childTnLst>
                                    <p:animEffect transition="out" filter="fade">
                                      <p:cBhvr>
                                        <p:cTn id="37" dur="1000"/>
                                        <p:tgtEl>
                                          <p:spTgt spid="9"/>
                                        </p:tgtEl>
                                      </p:cBhvr>
                                    </p:animEffect>
                                    <p:anim calcmode="lin" valueType="num">
                                      <p:cBhvr>
                                        <p:cTn id="38" dur="1000"/>
                                        <p:tgtEl>
                                          <p:spTgt spid="9"/>
                                        </p:tgtEl>
                                        <p:attrNameLst>
                                          <p:attrName>ppt_x</p:attrName>
                                        </p:attrNameLst>
                                      </p:cBhvr>
                                      <p:tavLst>
                                        <p:tav tm="0">
                                          <p:val>
                                            <p:strVal val="ppt_x"/>
                                          </p:val>
                                        </p:tav>
                                        <p:tav tm="100000">
                                          <p:val>
                                            <p:strVal val="ppt_x"/>
                                          </p:val>
                                        </p:tav>
                                      </p:tavLst>
                                    </p:anim>
                                    <p:anim calcmode="lin" valueType="num">
                                      <p:cBhvr>
                                        <p:cTn id="39" dur="1000"/>
                                        <p:tgtEl>
                                          <p:spTgt spid="9"/>
                                        </p:tgtEl>
                                        <p:attrNameLst>
                                          <p:attrName>ppt_y</p:attrName>
                                        </p:attrNameLst>
                                      </p:cBhvr>
                                      <p:tavLst>
                                        <p:tav tm="0">
                                          <p:val>
                                            <p:strVal val="ppt_y"/>
                                          </p:val>
                                        </p:tav>
                                        <p:tav tm="100000">
                                          <p:val>
                                            <p:strVal val="ppt_y+.1"/>
                                          </p:val>
                                        </p:tav>
                                      </p:tavLst>
                                    </p:anim>
                                    <p:set>
                                      <p:cBhvr>
                                        <p:cTn id="40" dur="1" fill="hold">
                                          <p:stCondLst>
                                            <p:cond delay="999"/>
                                          </p:stCondLst>
                                        </p:cTn>
                                        <p:tgtEl>
                                          <p:spTgt spid="9"/>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42" presetClass="exit" presetSubtype="0" fill="hold" grpId="0" nodeType="clickEffect">
                                  <p:stCondLst>
                                    <p:cond delay="0"/>
                                  </p:stCondLst>
                                  <p:childTnLst>
                                    <p:animEffect transition="out" filter="fade">
                                      <p:cBhvr>
                                        <p:cTn id="44" dur="1000"/>
                                        <p:tgtEl>
                                          <p:spTgt spid="10"/>
                                        </p:tgtEl>
                                      </p:cBhvr>
                                    </p:animEffect>
                                    <p:anim calcmode="lin" valueType="num">
                                      <p:cBhvr>
                                        <p:cTn id="45" dur="1000"/>
                                        <p:tgtEl>
                                          <p:spTgt spid="10"/>
                                        </p:tgtEl>
                                        <p:attrNameLst>
                                          <p:attrName>ppt_x</p:attrName>
                                        </p:attrNameLst>
                                      </p:cBhvr>
                                      <p:tavLst>
                                        <p:tav tm="0">
                                          <p:val>
                                            <p:strVal val="ppt_x"/>
                                          </p:val>
                                        </p:tav>
                                        <p:tav tm="100000">
                                          <p:val>
                                            <p:strVal val="ppt_x"/>
                                          </p:val>
                                        </p:tav>
                                      </p:tavLst>
                                    </p:anim>
                                    <p:anim calcmode="lin" valueType="num">
                                      <p:cBhvr>
                                        <p:cTn id="46" dur="1000"/>
                                        <p:tgtEl>
                                          <p:spTgt spid="10"/>
                                        </p:tgtEl>
                                        <p:attrNameLst>
                                          <p:attrName>ppt_y</p:attrName>
                                        </p:attrNameLst>
                                      </p:cBhvr>
                                      <p:tavLst>
                                        <p:tav tm="0">
                                          <p:val>
                                            <p:strVal val="ppt_y"/>
                                          </p:val>
                                        </p:tav>
                                        <p:tav tm="100000">
                                          <p:val>
                                            <p:strVal val="ppt_y+.1"/>
                                          </p:val>
                                        </p:tav>
                                      </p:tavLst>
                                    </p:anim>
                                    <p:set>
                                      <p:cBhvr>
                                        <p:cTn id="47" dur="1" fill="hold">
                                          <p:stCondLst>
                                            <p:cond delay="999"/>
                                          </p:stCondLst>
                                        </p:cTn>
                                        <p:tgtEl>
                                          <p:spTgt spid="10"/>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42" presetClass="exit" presetSubtype="0" fill="hold" grpId="0" nodeType="clickEffect">
                                  <p:stCondLst>
                                    <p:cond delay="0"/>
                                  </p:stCondLst>
                                  <p:childTnLst>
                                    <p:animEffect transition="out" filter="fade">
                                      <p:cBhvr>
                                        <p:cTn id="51" dur="1000"/>
                                        <p:tgtEl>
                                          <p:spTgt spid="11"/>
                                        </p:tgtEl>
                                      </p:cBhvr>
                                    </p:animEffect>
                                    <p:anim calcmode="lin" valueType="num">
                                      <p:cBhvr>
                                        <p:cTn id="52" dur="1000"/>
                                        <p:tgtEl>
                                          <p:spTgt spid="11"/>
                                        </p:tgtEl>
                                        <p:attrNameLst>
                                          <p:attrName>ppt_x</p:attrName>
                                        </p:attrNameLst>
                                      </p:cBhvr>
                                      <p:tavLst>
                                        <p:tav tm="0">
                                          <p:val>
                                            <p:strVal val="ppt_x"/>
                                          </p:val>
                                        </p:tav>
                                        <p:tav tm="100000">
                                          <p:val>
                                            <p:strVal val="ppt_x"/>
                                          </p:val>
                                        </p:tav>
                                      </p:tavLst>
                                    </p:anim>
                                    <p:anim calcmode="lin" valueType="num">
                                      <p:cBhvr>
                                        <p:cTn id="53" dur="1000"/>
                                        <p:tgtEl>
                                          <p:spTgt spid="11"/>
                                        </p:tgtEl>
                                        <p:attrNameLst>
                                          <p:attrName>ppt_y</p:attrName>
                                        </p:attrNameLst>
                                      </p:cBhvr>
                                      <p:tavLst>
                                        <p:tav tm="0">
                                          <p:val>
                                            <p:strVal val="ppt_y"/>
                                          </p:val>
                                        </p:tav>
                                        <p:tav tm="100000">
                                          <p:val>
                                            <p:strVal val="ppt_y+.1"/>
                                          </p:val>
                                        </p:tav>
                                      </p:tavLst>
                                    </p:anim>
                                    <p:set>
                                      <p:cBhvr>
                                        <p:cTn id="54" dur="1" fill="hold">
                                          <p:stCondLst>
                                            <p:cond delay="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Rectangle 2"/>
          <p:cNvSpPr>
            <a:spLocks noGrp="1" noChangeArrowheads="1"/>
          </p:cNvSpPr>
          <p:nvPr>
            <p:ph type="title"/>
          </p:nvPr>
        </p:nvSpPr>
        <p:spPr>
          <a:xfrm>
            <a:off x="685800" y="0"/>
            <a:ext cx="7772400" cy="1143000"/>
          </a:xfrm>
        </p:spPr>
        <p:txBody>
          <a:bodyPr/>
          <a:lstStyle/>
          <a:p>
            <a:r>
              <a:rPr lang="en-US"/>
              <a:t>Credit</a:t>
            </a:r>
          </a:p>
        </p:txBody>
      </p:sp>
      <p:sp>
        <p:nvSpPr>
          <p:cNvPr id="311299" name="Rectangle 3"/>
          <p:cNvSpPr>
            <a:spLocks noGrp="1" noChangeArrowheads="1"/>
          </p:cNvSpPr>
          <p:nvPr>
            <p:ph type="body" idx="1"/>
          </p:nvPr>
        </p:nvSpPr>
        <p:spPr>
          <a:xfrm>
            <a:off x="457200" y="1143000"/>
            <a:ext cx="8458200" cy="5410200"/>
          </a:xfrm>
        </p:spPr>
        <p:txBody>
          <a:bodyPr/>
          <a:lstStyle/>
          <a:p>
            <a:pPr>
              <a:lnSpc>
                <a:spcPct val="90000"/>
              </a:lnSpc>
            </a:pPr>
            <a:r>
              <a:rPr lang="en-US" sz="2400" dirty="0"/>
              <a:t>Credit – The ability to buy something now and pay for it later over a period of time.</a:t>
            </a:r>
          </a:p>
          <a:p>
            <a:pPr>
              <a:lnSpc>
                <a:spcPct val="90000"/>
              </a:lnSpc>
            </a:pPr>
            <a:r>
              <a:rPr lang="en-US" sz="2400" dirty="0"/>
              <a:t>Forms of credit commonly used by consumers:</a:t>
            </a:r>
          </a:p>
          <a:p>
            <a:pPr lvl="1">
              <a:lnSpc>
                <a:spcPct val="90000"/>
              </a:lnSpc>
            </a:pPr>
            <a:r>
              <a:rPr lang="en-US" sz="2000" dirty="0"/>
              <a:t>Car Loans</a:t>
            </a:r>
          </a:p>
          <a:p>
            <a:pPr lvl="1">
              <a:lnSpc>
                <a:spcPct val="90000"/>
              </a:lnSpc>
            </a:pPr>
            <a:r>
              <a:rPr lang="en-US" sz="2000" dirty="0"/>
              <a:t>Home Mortgages</a:t>
            </a:r>
          </a:p>
          <a:p>
            <a:pPr lvl="1">
              <a:lnSpc>
                <a:spcPct val="90000"/>
              </a:lnSpc>
            </a:pPr>
            <a:r>
              <a:rPr lang="en-US" sz="2000" dirty="0"/>
              <a:t>Credit Cards</a:t>
            </a:r>
          </a:p>
          <a:p>
            <a:pPr lvl="1">
              <a:lnSpc>
                <a:spcPct val="90000"/>
              </a:lnSpc>
            </a:pPr>
            <a:r>
              <a:rPr lang="en-US" sz="2000" dirty="0"/>
              <a:t>College Loans</a:t>
            </a:r>
          </a:p>
          <a:p>
            <a:pPr>
              <a:lnSpc>
                <a:spcPct val="90000"/>
              </a:lnSpc>
            </a:pPr>
            <a:r>
              <a:rPr lang="en-US" sz="2400" dirty="0"/>
              <a:t>Credit allows people to buy things that normally they would have a difficult time affording.  </a:t>
            </a:r>
          </a:p>
          <a:p>
            <a:pPr>
              <a:lnSpc>
                <a:spcPct val="90000"/>
              </a:lnSpc>
            </a:pPr>
            <a:r>
              <a:rPr lang="en-US" sz="2400" dirty="0"/>
              <a:t>Credit always involves a finance charge or the payment of interest and may also involve the payment of fees.</a:t>
            </a:r>
          </a:p>
          <a:p>
            <a:pPr>
              <a:lnSpc>
                <a:spcPct val="90000"/>
              </a:lnSpc>
            </a:pPr>
            <a:r>
              <a:rPr lang="en-US" sz="2400" dirty="0"/>
              <a:t>Excessive borrowing can be a problem, however, as the person may not be able to make the payments </a:t>
            </a:r>
            <a:r>
              <a:rPr lang="en-US" sz="2400" dirty="0" smtClean="0"/>
              <a:t>(debt) and </a:t>
            </a:r>
            <a:r>
              <a:rPr lang="en-US" sz="2400" dirty="0"/>
              <a:t>the products charged (if they are consumable or expire) may be gone long before the loan is paid. </a:t>
            </a:r>
          </a:p>
        </p:txBody>
      </p:sp>
      <p:sp>
        <p:nvSpPr>
          <p:cNvPr id="4" name="Text Box 8"/>
          <p:cNvSpPr txBox="1">
            <a:spLocks noChangeArrowheads="1"/>
          </p:cNvSpPr>
          <p:nvPr/>
        </p:nvSpPr>
        <p:spPr bwMode="auto">
          <a:xfrm>
            <a:off x="659130" y="1143000"/>
            <a:ext cx="116967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1752600" y="2209800"/>
            <a:ext cx="9906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2057400" y="2971800"/>
            <a:ext cx="9906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4191000" y="4343400"/>
            <a:ext cx="21336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659130" y="4729758"/>
            <a:ext cx="124587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9" name="Text Box 8"/>
          <p:cNvSpPr txBox="1">
            <a:spLocks noChangeArrowheads="1"/>
          </p:cNvSpPr>
          <p:nvPr/>
        </p:nvSpPr>
        <p:spPr bwMode="auto">
          <a:xfrm>
            <a:off x="7315200" y="5410200"/>
            <a:ext cx="6858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42" presetClass="exit" presetSubtype="0" fill="hold" grpId="0" nodeType="clickEffect">
                                  <p:stCondLst>
                                    <p:cond delay="0"/>
                                  </p:stCondLst>
                                  <p:childTnLst>
                                    <p:animEffect transition="out" filter="fade">
                                      <p:cBhvr>
                                        <p:cTn id="34" dur="1000"/>
                                        <p:tgtEl>
                                          <p:spTgt spid="8"/>
                                        </p:tgtEl>
                                      </p:cBhvr>
                                    </p:animEffect>
                                    <p:anim calcmode="lin" valueType="num">
                                      <p:cBhvr>
                                        <p:cTn id="35" dur="1000"/>
                                        <p:tgtEl>
                                          <p:spTgt spid="8"/>
                                        </p:tgtEl>
                                        <p:attrNameLst>
                                          <p:attrName>ppt_x</p:attrName>
                                        </p:attrNameLst>
                                      </p:cBhvr>
                                      <p:tavLst>
                                        <p:tav tm="0">
                                          <p:val>
                                            <p:strVal val="ppt_x"/>
                                          </p:val>
                                        </p:tav>
                                        <p:tav tm="100000">
                                          <p:val>
                                            <p:strVal val="ppt_x"/>
                                          </p:val>
                                        </p:tav>
                                      </p:tavLst>
                                    </p:anim>
                                    <p:anim calcmode="lin" valueType="num">
                                      <p:cBhvr>
                                        <p:cTn id="36" dur="1000"/>
                                        <p:tgtEl>
                                          <p:spTgt spid="8"/>
                                        </p:tgtEl>
                                        <p:attrNameLst>
                                          <p:attrName>ppt_y</p:attrName>
                                        </p:attrNameLst>
                                      </p:cBhvr>
                                      <p:tavLst>
                                        <p:tav tm="0">
                                          <p:val>
                                            <p:strVal val="ppt_y"/>
                                          </p:val>
                                        </p:tav>
                                        <p:tav tm="100000">
                                          <p:val>
                                            <p:strVal val="ppt_y+.1"/>
                                          </p:val>
                                        </p:tav>
                                      </p:tavLst>
                                    </p:anim>
                                    <p:set>
                                      <p:cBhvr>
                                        <p:cTn id="37" dur="1" fill="hold">
                                          <p:stCondLst>
                                            <p:cond delay="999"/>
                                          </p:stCondLst>
                                        </p:cTn>
                                        <p:tgtEl>
                                          <p:spTgt spid="8"/>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42" presetClass="exit" presetSubtype="0" fill="hold" grpId="0" nodeType="clickEffect">
                                  <p:stCondLst>
                                    <p:cond delay="0"/>
                                  </p:stCondLst>
                                  <p:childTnLst>
                                    <p:animEffect transition="out" filter="fade">
                                      <p:cBhvr>
                                        <p:cTn id="41" dur="1000"/>
                                        <p:tgtEl>
                                          <p:spTgt spid="9"/>
                                        </p:tgtEl>
                                      </p:cBhvr>
                                    </p:animEffect>
                                    <p:anim calcmode="lin" valueType="num">
                                      <p:cBhvr>
                                        <p:cTn id="42" dur="1000"/>
                                        <p:tgtEl>
                                          <p:spTgt spid="9"/>
                                        </p:tgtEl>
                                        <p:attrNameLst>
                                          <p:attrName>ppt_x</p:attrName>
                                        </p:attrNameLst>
                                      </p:cBhvr>
                                      <p:tavLst>
                                        <p:tav tm="0">
                                          <p:val>
                                            <p:strVal val="ppt_x"/>
                                          </p:val>
                                        </p:tav>
                                        <p:tav tm="100000">
                                          <p:val>
                                            <p:strVal val="ppt_x"/>
                                          </p:val>
                                        </p:tav>
                                      </p:tavLst>
                                    </p:anim>
                                    <p:anim calcmode="lin" valueType="num">
                                      <p:cBhvr>
                                        <p:cTn id="43" dur="1000"/>
                                        <p:tgtEl>
                                          <p:spTgt spid="9"/>
                                        </p:tgtEl>
                                        <p:attrNameLst>
                                          <p:attrName>ppt_y</p:attrName>
                                        </p:attrNameLst>
                                      </p:cBhvr>
                                      <p:tavLst>
                                        <p:tav tm="0">
                                          <p:val>
                                            <p:strVal val="ppt_y"/>
                                          </p:val>
                                        </p:tav>
                                        <p:tav tm="100000">
                                          <p:val>
                                            <p:strVal val="ppt_y+.1"/>
                                          </p:val>
                                        </p:tav>
                                      </p:tavLst>
                                    </p:anim>
                                    <p:set>
                                      <p:cBhvr>
                                        <p:cTn id="44" dur="1" fill="hold">
                                          <p:stCondLst>
                                            <p:cond delay="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Rectangle 2"/>
          <p:cNvSpPr>
            <a:spLocks noGrp="1" noChangeArrowheads="1"/>
          </p:cNvSpPr>
          <p:nvPr>
            <p:ph type="title"/>
          </p:nvPr>
        </p:nvSpPr>
        <p:spPr/>
        <p:txBody>
          <a:bodyPr/>
          <a:lstStyle/>
          <a:p>
            <a:r>
              <a:rPr lang="en-US" sz="4400"/>
              <a:t>Personal Finance Videos</a:t>
            </a:r>
          </a:p>
        </p:txBody>
      </p:sp>
      <p:sp>
        <p:nvSpPr>
          <p:cNvPr id="317443" name="Rectangle 3"/>
          <p:cNvSpPr>
            <a:spLocks noGrp="1" noChangeArrowheads="1"/>
          </p:cNvSpPr>
          <p:nvPr>
            <p:ph type="body" idx="1"/>
          </p:nvPr>
        </p:nvSpPr>
        <p:spPr>
          <a:xfrm>
            <a:off x="304800" y="1752600"/>
            <a:ext cx="8610600" cy="4800600"/>
          </a:xfrm>
        </p:spPr>
        <p:txBody>
          <a:bodyPr/>
          <a:lstStyle/>
          <a:p>
            <a:pPr>
              <a:lnSpc>
                <a:spcPct val="90000"/>
              </a:lnSpc>
              <a:buFontTx/>
              <a:buNone/>
            </a:pPr>
            <a:r>
              <a:rPr lang="en-US" sz="2800">
                <a:hlinkClick r:id="rId2"/>
              </a:rPr>
              <a:t>BrainPop – Banking</a:t>
            </a:r>
            <a:endParaRPr lang="en-US" sz="2800"/>
          </a:p>
          <a:p>
            <a:pPr>
              <a:lnSpc>
                <a:spcPct val="90000"/>
              </a:lnSpc>
              <a:buFontTx/>
              <a:buNone/>
            </a:pPr>
            <a:r>
              <a:rPr lang="en-US" sz="2800">
                <a:hlinkClick r:id="rId3"/>
              </a:rPr>
              <a:t>BrainPop – Money</a:t>
            </a:r>
            <a:endParaRPr lang="en-US" sz="2800"/>
          </a:p>
          <a:p>
            <a:pPr>
              <a:lnSpc>
                <a:spcPct val="90000"/>
              </a:lnSpc>
              <a:buFontTx/>
              <a:buNone/>
            </a:pPr>
            <a:r>
              <a:rPr lang="en-US" sz="2800">
                <a:hlinkClick r:id="rId4"/>
              </a:rPr>
              <a:t>BrainPop – Taxes </a:t>
            </a:r>
            <a:endParaRPr lang="en-US" sz="2800"/>
          </a:p>
          <a:p>
            <a:pPr>
              <a:lnSpc>
                <a:spcPct val="90000"/>
              </a:lnSpc>
              <a:buFontTx/>
              <a:buNone/>
            </a:pPr>
            <a:r>
              <a:rPr lang="en-US" sz="2800">
                <a:hlinkClick r:id="rId5"/>
              </a:rPr>
              <a:t>BrainPop – Budgets</a:t>
            </a:r>
            <a:endParaRPr lang="en-US" sz="2800"/>
          </a:p>
          <a:p>
            <a:pPr>
              <a:lnSpc>
                <a:spcPct val="90000"/>
              </a:lnSpc>
              <a:buFontTx/>
              <a:buNone/>
            </a:pPr>
            <a:r>
              <a:rPr lang="en-US" sz="2800">
                <a:hlinkClick r:id="rId6"/>
              </a:rPr>
              <a:t>BrainPop – Credit Cards</a:t>
            </a:r>
            <a:endParaRPr lang="en-US" sz="2800"/>
          </a:p>
          <a:p>
            <a:pPr>
              <a:lnSpc>
                <a:spcPct val="90000"/>
              </a:lnSpc>
              <a:buFontTx/>
              <a:buNone/>
            </a:pPr>
            <a:r>
              <a:rPr lang="en-US" sz="2800">
                <a:hlinkClick r:id="rId7"/>
              </a:rPr>
              <a:t>BrainPop – Interest</a:t>
            </a:r>
            <a:endParaRPr lang="en-US" sz="2800"/>
          </a:p>
          <a:p>
            <a:pPr>
              <a:lnSpc>
                <a:spcPct val="90000"/>
              </a:lnSpc>
              <a:buFontTx/>
              <a:buNone/>
            </a:pPr>
            <a:endParaRPr lang="en-US" sz="2800"/>
          </a:p>
          <a:p>
            <a:pPr>
              <a:lnSpc>
                <a:spcPct val="90000"/>
              </a:lnSpc>
              <a:buFontTx/>
              <a:buNone/>
            </a:pPr>
            <a:r>
              <a:rPr lang="en-US" sz="2800" b="1"/>
              <a:t>GMS BrainPop Login Information:</a:t>
            </a:r>
          </a:p>
          <a:p>
            <a:pPr>
              <a:lnSpc>
                <a:spcPct val="90000"/>
              </a:lnSpc>
              <a:buFontTx/>
              <a:buNone/>
            </a:pPr>
            <a:r>
              <a:rPr lang="en-US" sz="2800"/>
              <a:t>	Username: griffinms</a:t>
            </a:r>
          </a:p>
          <a:p>
            <a:pPr>
              <a:lnSpc>
                <a:spcPct val="90000"/>
              </a:lnSpc>
              <a:buFontTx/>
              <a:buNone/>
            </a:pPr>
            <a:r>
              <a:rPr lang="en-US" sz="2800"/>
              <a:t>	Password: student</a:t>
            </a:r>
          </a:p>
          <a:p>
            <a:pPr>
              <a:lnSpc>
                <a:spcPct val="90000"/>
              </a:lnSpc>
              <a:buFontTx/>
              <a:buNone/>
            </a:pPr>
            <a:endParaRPr lang="en-US" sz="28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457200" y="0"/>
            <a:ext cx="8458200" cy="914400"/>
          </a:xfrm>
        </p:spPr>
        <p:txBody>
          <a:bodyPr/>
          <a:lstStyle/>
          <a:p>
            <a:r>
              <a:rPr lang="en-US"/>
              <a:t>GA as a Royal Colony</a:t>
            </a:r>
          </a:p>
        </p:txBody>
      </p:sp>
      <p:sp>
        <p:nvSpPr>
          <p:cNvPr id="104451" name="Rectangle 3"/>
          <p:cNvSpPr>
            <a:spLocks noGrp="1" noChangeArrowheads="1"/>
          </p:cNvSpPr>
          <p:nvPr>
            <p:ph type="body" idx="1"/>
          </p:nvPr>
        </p:nvSpPr>
        <p:spPr>
          <a:xfrm>
            <a:off x="457200" y="990600"/>
            <a:ext cx="8458200" cy="5867400"/>
          </a:xfrm>
          <a:noFill/>
        </p:spPr>
        <p:txBody>
          <a:bodyPr/>
          <a:lstStyle/>
          <a:p>
            <a:pPr>
              <a:spcBef>
                <a:spcPct val="0"/>
              </a:spcBef>
            </a:pPr>
            <a:r>
              <a:rPr lang="en-US" sz="2800"/>
              <a:t>Oglethorpe grew unhappy with the problems in Georgia and the people who wanted slavery, rum, and gambling.  Returned to England in 1750.</a:t>
            </a:r>
          </a:p>
          <a:p>
            <a:pPr>
              <a:spcBef>
                <a:spcPct val="0"/>
              </a:spcBef>
            </a:pPr>
            <a:r>
              <a:rPr lang="en-US" sz="2800"/>
              <a:t>In 1752, the British government did not renew funding for the colony.  The Trustees then turned over control of GA to the British King and GA became a </a:t>
            </a:r>
            <a:r>
              <a:rPr lang="en-US" sz="2800">
                <a:solidFill>
                  <a:srgbClr val="FF1907"/>
                </a:solidFill>
              </a:rPr>
              <a:t>Royal Colony</a:t>
            </a:r>
            <a:r>
              <a:rPr lang="en-US" sz="2800"/>
              <a:t>.</a:t>
            </a:r>
          </a:p>
          <a:p>
            <a:pPr>
              <a:spcBef>
                <a:spcPct val="0"/>
              </a:spcBef>
            </a:pPr>
            <a:r>
              <a:rPr lang="en-US" sz="2800"/>
              <a:t>Georgia was ruled during this time (1752-1776) by 3 Royal Governors: </a:t>
            </a:r>
            <a:r>
              <a:rPr lang="en-US" sz="2800">
                <a:solidFill>
                  <a:srgbClr val="FF1907"/>
                </a:solidFill>
              </a:rPr>
              <a:t>John Reynolds</a:t>
            </a:r>
            <a:r>
              <a:rPr lang="en-US" sz="2800"/>
              <a:t>, </a:t>
            </a:r>
            <a:r>
              <a:rPr lang="en-US" sz="2800">
                <a:solidFill>
                  <a:srgbClr val="FF1907"/>
                </a:solidFill>
              </a:rPr>
              <a:t>Henry Ellis</a:t>
            </a:r>
            <a:r>
              <a:rPr lang="en-US" sz="2800"/>
              <a:t>, and </a:t>
            </a:r>
            <a:r>
              <a:rPr lang="en-US" sz="2800">
                <a:solidFill>
                  <a:srgbClr val="FF1907"/>
                </a:solidFill>
              </a:rPr>
              <a:t>James Wright</a:t>
            </a:r>
            <a:r>
              <a:rPr lang="en-US" sz="2800"/>
              <a:t>.</a:t>
            </a:r>
          </a:p>
          <a:p>
            <a:pPr>
              <a:spcBef>
                <a:spcPct val="0"/>
              </a:spcBef>
            </a:pPr>
            <a:r>
              <a:rPr lang="en-US" sz="2800"/>
              <a:t>As a Royal Colony, citizens of Georgia were limited in the amount of land they could own and began to be allowed to own slaves.</a:t>
            </a:r>
          </a:p>
        </p:txBody>
      </p:sp>
      <p:sp>
        <p:nvSpPr>
          <p:cNvPr id="4" name="Text Box 8"/>
          <p:cNvSpPr txBox="1">
            <a:spLocks noChangeArrowheads="1"/>
          </p:cNvSpPr>
          <p:nvPr/>
        </p:nvSpPr>
        <p:spPr bwMode="auto">
          <a:xfrm>
            <a:off x="2514600" y="3657600"/>
            <a:ext cx="42672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4000500" y="4495800"/>
            <a:ext cx="24003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6477000" y="4495800"/>
            <a:ext cx="18288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1482090" y="4953000"/>
            <a:ext cx="316611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762000" y="838200"/>
            <a:ext cx="7772400" cy="1143000"/>
          </a:xfrm>
        </p:spPr>
        <p:txBody>
          <a:bodyPr/>
          <a:lstStyle/>
          <a:p>
            <a:r>
              <a:rPr lang="en-US"/>
              <a:t>Unit 3: Statehood, Revolution, and Westward Expansion</a:t>
            </a:r>
          </a:p>
        </p:txBody>
      </p:sp>
      <p:sp>
        <p:nvSpPr>
          <p:cNvPr id="79875" name="Rectangle 3"/>
          <p:cNvSpPr>
            <a:spLocks noGrp="1" noChangeArrowheads="1"/>
          </p:cNvSpPr>
          <p:nvPr>
            <p:ph type="body" idx="1"/>
          </p:nvPr>
        </p:nvSpPr>
        <p:spPr>
          <a:xfrm>
            <a:off x="381000" y="2667000"/>
            <a:ext cx="8458200" cy="3124200"/>
          </a:xfrm>
          <a:solidFill>
            <a:schemeClr val="bg1">
              <a:alpha val="50000"/>
            </a:schemeClr>
          </a:solidFill>
        </p:spPr>
        <p:txBody>
          <a:bodyPr/>
          <a:lstStyle/>
          <a:p>
            <a:pPr>
              <a:lnSpc>
                <a:spcPct val="90000"/>
              </a:lnSpc>
              <a:buFontTx/>
              <a:buNone/>
            </a:pPr>
            <a:r>
              <a:rPr lang="en-US" sz="4000"/>
              <a:t>Standards and Elements:</a:t>
            </a:r>
          </a:p>
          <a:p>
            <a:pPr marL="1314450" lvl="1">
              <a:lnSpc>
                <a:spcPct val="90000"/>
              </a:lnSpc>
              <a:buFontTx/>
              <a:buChar char="•"/>
            </a:pPr>
            <a:r>
              <a:rPr lang="en-US" sz="3600"/>
              <a:t>SS8H3</a:t>
            </a:r>
          </a:p>
          <a:p>
            <a:pPr marL="1314450" lvl="1">
              <a:lnSpc>
                <a:spcPct val="90000"/>
              </a:lnSpc>
              <a:buFontTx/>
              <a:buChar char="•"/>
            </a:pPr>
            <a:r>
              <a:rPr lang="en-US" sz="3600"/>
              <a:t>SS8H4</a:t>
            </a:r>
          </a:p>
          <a:p>
            <a:pPr marL="1314450" lvl="1">
              <a:lnSpc>
                <a:spcPct val="90000"/>
              </a:lnSpc>
              <a:buFontTx/>
              <a:buChar char="•"/>
            </a:pPr>
            <a:r>
              <a:rPr lang="en-US" sz="3600"/>
              <a:t>SS8H5</a:t>
            </a:r>
          </a:p>
          <a:p>
            <a:pPr marL="1314450" lvl="1">
              <a:lnSpc>
                <a:spcPct val="90000"/>
              </a:lnSpc>
              <a:buFontTx/>
              <a:buChar char="•"/>
            </a:pPr>
            <a:r>
              <a:rPr lang="en-US" sz="3600"/>
              <a:t>SS8E2 (a.)</a:t>
            </a:r>
          </a:p>
          <a:p>
            <a:pPr>
              <a:lnSpc>
                <a:spcPct val="90000"/>
              </a:lnSpc>
            </a:pPr>
            <a:endParaRPr lang="en-US" sz="40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457200" y="304800"/>
            <a:ext cx="8458200" cy="914400"/>
          </a:xfrm>
        </p:spPr>
        <p:txBody>
          <a:bodyPr/>
          <a:lstStyle/>
          <a:p>
            <a:r>
              <a:rPr lang="en-US"/>
              <a:t>Causes of the American Revolution</a:t>
            </a:r>
          </a:p>
        </p:txBody>
      </p:sp>
      <p:sp>
        <p:nvSpPr>
          <p:cNvPr id="106499" name="Rectangle 3"/>
          <p:cNvSpPr>
            <a:spLocks noGrp="1" noChangeArrowheads="1"/>
          </p:cNvSpPr>
          <p:nvPr>
            <p:ph type="body" idx="1"/>
          </p:nvPr>
        </p:nvSpPr>
        <p:spPr>
          <a:xfrm>
            <a:off x="457200" y="1524000"/>
            <a:ext cx="8458200" cy="5334000"/>
          </a:xfrm>
          <a:noFill/>
        </p:spPr>
        <p:txBody>
          <a:bodyPr/>
          <a:lstStyle/>
          <a:p>
            <a:pPr>
              <a:spcBef>
                <a:spcPct val="0"/>
              </a:spcBef>
            </a:pPr>
            <a:r>
              <a:rPr lang="en-US"/>
              <a:t>5 Major Causes of the American Rev:</a:t>
            </a:r>
          </a:p>
          <a:p>
            <a:pPr lvl="1">
              <a:spcBef>
                <a:spcPct val="0"/>
              </a:spcBef>
            </a:pPr>
            <a:r>
              <a:rPr lang="en-US">
                <a:solidFill>
                  <a:srgbClr val="FF1907"/>
                </a:solidFill>
              </a:rPr>
              <a:t>French and Indian War</a:t>
            </a:r>
            <a:r>
              <a:rPr lang="en-US"/>
              <a:t> – Both England and France wanted to control land in North America.  War ends in 1763 with the British victorious.  They now controlled more land in North America (Ohio River Valley).</a:t>
            </a:r>
          </a:p>
          <a:p>
            <a:pPr lvl="1">
              <a:spcBef>
                <a:spcPct val="0"/>
              </a:spcBef>
            </a:pPr>
            <a:r>
              <a:rPr lang="en-US">
                <a:solidFill>
                  <a:srgbClr val="FF1907"/>
                </a:solidFill>
              </a:rPr>
              <a:t>Proclamation of 1763</a:t>
            </a:r>
            <a:r>
              <a:rPr lang="en-US"/>
              <a:t> – King George III creates borders for where the colonists could live.  Colonists had fought and some died to gain land during the French and Indian War but they can not live on that land.</a:t>
            </a:r>
          </a:p>
        </p:txBody>
      </p:sp>
      <p:sp>
        <p:nvSpPr>
          <p:cNvPr id="4" name="Text Box 8"/>
          <p:cNvSpPr txBox="1">
            <a:spLocks noChangeArrowheads="1"/>
          </p:cNvSpPr>
          <p:nvPr/>
        </p:nvSpPr>
        <p:spPr bwMode="auto">
          <a:xfrm>
            <a:off x="1219200" y="2133600"/>
            <a:ext cx="37338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1219200" y="4267200"/>
            <a:ext cx="35052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7086600" y="4267200"/>
            <a:ext cx="3810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a:xfrm>
            <a:off x="457200" y="304800"/>
            <a:ext cx="8458200" cy="914400"/>
          </a:xfrm>
        </p:spPr>
        <p:txBody>
          <a:bodyPr/>
          <a:lstStyle/>
          <a:p>
            <a:r>
              <a:rPr lang="en-US"/>
              <a:t>Causes of the American Revolution</a:t>
            </a:r>
          </a:p>
        </p:txBody>
      </p:sp>
      <p:sp>
        <p:nvSpPr>
          <p:cNvPr id="108547" name="Rectangle 3"/>
          <p:cNvSpPr>
            <a:spLocks noGrp="1" noChangeArrowheads="1"/>
          </p:cNvSpPr>
          <p:nvPr>
            <p:ph type="body" idx="1"/>
          </p:nvPr>
        </p:nvSpPr>
        <p:spPr>
          <a:xfrm>
            <a:off x="457200" y="1524000"/>
            <a:ext cx="8458200" cy="5334000"/>
          </a:xfrm>
          <a:noFill/>
        </p:spPr>
        <p:txBody>
          <a:bodyPr/>
          <a:lstStyle/>
          <a:p>
            <a:pPr>
              <a:spcBef>
                <a:spcPct val="0"/>
              </a:spcBef>
            </a:pPr>
            <a:r>
              <a:rPr lang="en-US" dirty="0"/>
              <a:t>5 Major Causes of the American Rev:</a:t>
            </a:r>
          </a:p>
          <a:p>
            <a:pPr lvl="1">
              <a:spcBef>
                <a:spcPct val="0"/>
              </a:spcBef>
            </a:pPr>
            <a:r>
              <a:rPr lang="en-US" dirty="0">
                <a:solidFill>
                  <a:srgbClr val="FF1907"/>
                </a:solidFill>
              </a:rPr>
              <a:t>Stamp Act</a:t>
            </a:r>
            <a:r>
              <a:rPr lang="en-US" dirty="0"/>
              <a:t> – Tax on all legal documents, permits, and paper goods.  The colonists did not want </a:t>
            </a:r>
            <a:r>
              <a:rPr lang="en-US" dirty="0">
                <a:solidFill>
                  <a:srgbClr val="FF1907"/>
                </a:solidFill>
              </a:rPr>
              <a:t>“taxation without representation”</a:t>
            </a:r>
            <a:r>
              <a:rPr lang="en-US" dirty="0"/>
              <a:t> in the British government.</a:t>
            </a:r>
            <a:endParaRPr lang="en-US" dirty="0">
              <a:solidFill>
                <a:srgbClr val="FF1907"/>
              </a:solidFill>
            </a:endParaRPr>
          </a:p>
          <a:p>
            <a:pPr lvl="1">
              <a:spcBef>
                <a:spcPct val="0"/>
              </a:spcBef>
            </a:pPr>
            <a:r>
              <a:rPr lang="en-US" dirty="0">
                <a:solidFill>
                  <a:srgbClr val="FF1907"/>
                </a:solidFill>
              </a:rPr>
              <a:t>Intolerable Acts </a:t>
            </a:r>
            <a:r>
              <a:rPr lang="en-US" dirty="0"/>
              <a:t>– Four British laws meant to punish colonists for the</a:t>
            </a:r>
            <a:r>
              <a:rPr lang="en-US" dirty="0">
                <a:solidFill>
                  <a:srgbClr val="FF1907"/>
                </a:solidFill>
              </a:rPr>
              <a:t> Boston Tea Party</a:t>
            </a:r>
            <a:r>
              <a:rPr lang="en-US" dirty="0"/>
              <a:t>.</a:t>
            </a:r>
            <a:r>
              <a:rPr lang="en-US" dirty="0">
                <a:solidFill>
                  <a:srgbClr val="FF1907"/>
                </a:solidFill>
              </a:rPr>
              <a:t>  </a:t>
            </a:r>
            <a:r>
              <a:rPr lang="en-US" dirty="0"/>
              <a:t>Allowed British citizens to live in colonists’ homes, closed Boston Harbor, cancelled the Massachusetts’s royal charter, and allowed British officials to be tried for crimes in England instead of the colonies.</a:t>
            </a:r>
            <a:endParaRPr lang="en-US" dirty="0">
              <a:solidFill>
                <a:srgbClr val="FF1907"/>
              </a:solidFill>
            </a:endParaRPr>
          </a:p>
          <a:p>
            <a:pPr lvl="1">
              <a:spcBef>
                <a:spcPct val="0"/>
              </a:spcBef>
            </a:pPr>
            <a:endParaRPr lang="en-US" dirty="0"/>
          </a:p>
        </p:txBody>
      </p:sp>
      <p:sp>
        <p:nvSpPr>
          <p:cNvPr id="4" name="Text Box 8"/>
          <p:cNvSpPr txBox="1">
            <a:spLocks noChangeArrowheads="1"/>
          </p:cNvSpPr>
          <p:nvPr/>
        </p:nvSpPr>
        <p:spPr bwMode="auto">
          <a:xfrm>
            <a:off x="1219200" y="2133600"/>
            <a:ext cx="17526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2667000" y="2971800"/>
            <a:ext cx="51816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1219200" y="3810000"/>
            <a:ext cx="25908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4953000" y="4267200"/>
            <a:ext cx="38862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457200" y="304800"/>
            <a:ext cx="8458200" cy="914400"/>
          </a:xfrm>
        </p:spPr>
        <p:txBody>
          <a:bodyPr/>
          <a:lstStyle/>
          <a:p>
            <a:r>
              <a:rPr lang="en-US"/>
              <a:t>Causes of the American Revolution</a:t>
            </a:r>
          </a:p>
        </p:txBody>
      </p:sp>
      <p:sp>
        <p:nvSpPr>
          <p:cNvPr id="110595" name="Rectangle 3"/>
          <p:cNvSpPr>
            <a:spLocks noGrp="1" noChangeArrowheads="1"/>
          </p:cNvSpPr>
          <p:nvPr>
            <p:ph type="body" idx="1"/>
          </p:nvPr>
        </p:nvSpPr>
        <p:spPr>
          <a:xfrm>
            <a:off x="457200" y="1524000"/>
            <a:ext cx="8458200" cy="5334000"/>
          </a:xfrm>
          <a:noFill/>
        </p:spPr>
        <p:txBody>
          <a:bodyPr/>
          <a:lstStyle/>
          <a:p>
            <a:pPr>
              <a:spcBef>
                <a:spcPct val="0"/>
              </a:spcBef>
            </a:pPr>
            <a:r>
              <a:rPr lang="en-US"/>
              <a:t>5 Major Causes of the American Rev:</a:t>
            </a:r>
          </a:p>
          <a:p>
            <a:pPr lvl="1">
              <a:spcBef>
                <a:spcPct val="0"/>
              </a:spcBef>
            </a:pPr>
            <a:r>
              <a:rPr lang="en-US">
                <a:solidFill>
                  <a:srgbClr val="FF1907"/>
                </a:solidFill>
              </a:rPr>
              <a:t>Declaration of Independence</a:t>
            </a:r>
            <a:r>
              <a:rPr lang="en-US"/>
              <a:t> – On July 4, 1776, the Second Continental Congress approved the Dec. of Independence.  This document announced the separation of the 13 colonies from Britain.  There were three signers of the Dec. of Independence from Georgia: </a:t>
            </a:r>
            <a:r>
              <a:rPr lang="en-US">
                <a:solidFill>
                  <a:srgbClr val="FF1907"/>
                </a:solidFill>
              </a:rPr>
              <a:t>Lyman Hall</a:t>
            </a:r>
            <a:r>
              <a:rPr lang="en-US"/>
              <a:t>, </a:t>
            </a:r>
            <a:r>
              <a:rPr lang="en-US">
                <a:solidFill>
                  <a:srgbClr val="FF1907"/>
                </a:solidFill>
              </a:rPr>
              <a:t>Button Gwinnett</a:t>
            </a:r>
            <a:r>
              <a:rPr lang="en-US"/>
              <a:t>, and </a:t>
            </a:r>
            <a:r>
              <a:rPr lang="en-US">
                <a:solidFill>
                  <a:srgbClr val="FF1907"/>
                </a:solidFill>
              </a:rPr>
              <a:t>George Walton</a:t>
            </a:r>
            <a:r>
              <a:rPr lang="en-US"/>
              <a:t>.</a:t>
            </a:r>
            <a:endParaRPr lang="en-US">
              <a:solidFill>
                <a:srgbClr val="FF1907"/>
              </a:solidFill>
            </a:endParaRPr>
          </a:p>
          <a:p>
            <a:pPr lvl="1">
              <a:spcBef>
                <a:spcPct val="0"/>
              </a:spcBef>
            </a:pPr>
            <a:endParaRPr lang="en-US"/>
          </a:p>
        </p:txBody>
      </p:sp>
      <p:sp>
        <p:nvSpPr>
          <p:cNvPr id="4" name="Text Box 8"/>
          <p:cNvSpPr txBox="1">
            <a:spLocks noChangeArrowheads="1"/>
          </p:cNvSpPr>
          <p:nvPr/>
        </p:nvSpPr>
        <p:spPr bwMode="auto">
          <a:xfrm>
            <a:off x="1219200" y="2133600"/>
            <a:ext cx="47244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457200" y="4648200"/>
            <a:ext cx="25908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3200400" y="4648200"/>
            <a:ext cx="25908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6629400" y="4648200"/>
            <a:ext cx="21336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468630" y="5075516"/>
            <a:ext cx="257937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8"/>
                                        </p:tgtEl>
                                      </p:cBhvr>
                                    </p:animEffect>
                                    <p:anim calcmode="lin" valueType="num">
                                      <p:cBhvr>
                                        <p:cTn id="28" dur="1000"/>
                                        <p:tgtEl>
                                          <p:spTgt spid="8"/>
                                        </p:tgtEl>
                                        <p:attrNameLst>
                                          <p:attrName>ppt_x</p:attrName>
                                        </p:attrNameLst>
                                      </p:cBhvr>
                                      <p:tavLst>
                                        <p:tav tm="0">
                                          <p:val>
                                            <p:strVal val="ppt_x"/>
                                          </p:val>
                                        </p:tav>
                                        <p:tav tm="100000">
                                          <p:val>
                                            <p:strVal val="ppt_x"/>
                                          </p:val>
                                        </p:tav>
                                      </p:tavLst>
                                    </p:anim>
                                    <p:anim calcmode="lin" valueType="num">
                                      <p:cBhvr>
                                        <p:cTn id="29" dur="1000"/>
                                        <p:tgtEl>
                                          <p:spTgt spid="8"/>
                                        </p:tgtEl>
                                        <p:attrNameLst>
                                          <p:attrName>ppt_y</p:attrName>
                                        </p:attrNameLst>
                                      </p:cBhvr>
                                      <p:tavLst>
                                        <p:tav tm="0">
                                          <p:val>
                                            <p:strVal val="ppt_y"/>
                                          </p:val>
                                        </p:tav>
                                        <p:tav tm="100000">
                                          <p:val>
                                            <p:strVal val="ppt_y+.1"/>
                                          </p:val>
                                        </p:tav>
                                      </p:tavLst>
                                    </p:anim>
                                    <p:set>
                                      <p:cBhvr>
                                        <p:cTn id="30" dur="1" fill="hold">
                                          <p:stCondLst>
                                            <p:cond delay="999"/>
                                          </p:stCondLst>
                                        </p:cTn>
                                        <p:tgtEl>
                                          <p:spTgt spid="8"/>
                                        </p:tgtEl>
                                        <p:attrNameLst>
                                          <p:attrName>style.visibility</p:attrName>
                                        </p:attrNameLst>
                                      </p:cBhvr>
                                      <p:to>
                                        <p:strVal val="hidden"/>
                                      </p:to>
                                    </p:set>
                                  </p:childTnLst>
                                </p:cTn>
                              </p:par>
                              <p:par>
                                <p:cTn id="31" presetID="42" presetClass="exit" presetSubtype="0" fill="hold" grpId="0" nodeType="withEffect">
                                  <p:stCondLst>
                                    <p:cond delay="0"/>
                                  </p:stCondLst>
                                  <p:childTnLst>
                                    <p:animEffect transition="out" filter="fade">
                                      <p:cBhvr>
                                        <p:cTn id="32" dur="1000"/>
                                        <p:tgtEl>
                                          <p:spTgt spid="7"/>
                                        </p:tgtEl>
                                      </p:cBhvr>
                                    </p:animEffect>
                                    <p:anim calcmode="lin" valueType="num">
                                      <p:cBhvr>
                                        <p:cTn id="33" dur="1000"/>
                                        <p:tgtEl>
                                          <p:spTgt spid="7"/>
                                        </p:tgtEl>
                                        <p:attrNameLst>
                                          <p:attrName>ppt_x</p:attrName>
                                        </p:attrNameLst>
                                      </p:cBhvr>
                                      <p:tavLst>
                                        <p:tav tm="0">
                                          <p:val>
                                            <p:strVal val="ppt_x"/>
                                          </p:val>
                                        </p:tav>
                                        <p:tav tm="100000">
                                          <p:val>
                                            <p:strVal val="ppt_x"/>
                                          </p:val>
                                        </p:tav>
                                      </p:tavLst>
                                    </p:anim>
                                    <p:anim calcmode="lin" valueType="num">
                                      <p:cBhvr>
                                        <p:cTn id="34" dur="1000"/>
                                        <p:tgtEl>
                                          <p:spTgt spid="7"/>
                                        </p:tgtEl>
                                        <p:attrNameLst>
                                          <p:attrName>ppt_y</p:attrName>
                                        </p:attrNameLst>
                                      </p:cBhvr>
                                      <p:tavLst>
                                        <p:tav tm="0">
                                          <p:val>
                                            <p:strVal val="ppt_y"/>
                                          </p:val>
                                        </p:tav>
                                        <p:tav tm="100000">
                                          <p:val>
                                            <p:strVal val="ppt_y+.1"/>
                                          </p:val>
                                        </p:tav>
                                      </p:tavLst>
                                    </p:anim>
                                    <p:set>
                                      <p:cBhvr>
                                        <p:cTn id="35" dur="1" fill="hold">
                                          <p:stCondLst>
                                            <p:cond delay="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2"/>
          <p:cNvSpPr>
            <a:spLocks noGrp="1" noChangeArrowheads="1"/>
          </p:cNvSpPr>
          <p:nvPr>
            <p:ph type="title"/>
          </p:nvPr>
        </p:nvSpPr>
        <p:spPr/>
        <p:txBody>
          <a:bodyPr/>
          <a:lstStyle/>
          <a:p>
            <a:r>
              <a:rPr lang="en-US" sz="4400"/>
              <a:t>Causes of the American Revolution Video</a:t>
            </a:r>
          </a:p>
        </p:txBody>
      </p:sp>
      <p:sp>
        <p:nvSpPr>
          <p:cNvPr id="249859" name="Rectangle 3"/>
          <p:cNvSpPr>
            <a:spLocks noGrp="1" noChangeArrowheads="1"/>
          </p:cNvSpPr>
          <p:nvPr>
            <p:ph type="body" idx="1"/>
          </p:nvPr>
        </p:nvSpPr>
        <p:spPr>
          <a:xfrm>
            <a:off x="304800" y="1752600"/>
            <a:ext cx="8610600" cy="4800600"/>
          </a:xfrm>
        </p:spPr>
        <p:txBody>
          <a:bodyPr/>
          <a:lstStyle/>
          <a:p>
            <a:pPr>
              <a:buFontTx/>
              <a:buNone/>
            </a:pPr>
            <a:r>
              <a:rPr lang="en-US">
                <a:hlinkClick r:id="rId2"/>
              </a:rPr>
              <a:t>BrainPop - Causes of the American Revolution</a:t>
            </a:r>
            <a:endParaRPr lang="en-US"/>
          </a:p>
          <a:p>
            <a:pPr>
              <a:buFontTx/>
              <a:buNone/>
            </a:pPr>
            <a:endParaRPr lang="en-US"/>
          </a:p>
          <a:p>
            <a:pPr>
              <a:buFontTx/>
              <a:buNone/>
            </a:pPr>
            <a:endParaRPr lang="en-US"/>
          </a:p>
          <a:p>
            <a:pPr>
              <a:buFontTx/>
              <a:buNone/>
            </a:pPr>
            <a:endParaRPr lang="en-US"/>
          </a:p>
          <a:p>
            <a:pPr>
              <a:buFontTx/>
              <a:buNone/>
            </a:pPr>
            <a:r>
              <a:rPr lang="en-US" b="1"/>
              <a:t>GMS BrainPop Login Information:</a:t>
            </a:r>
          </a:p>
          <a:p>
            <a:pPr>
              <a:buFontTx/>
              <a:buNone/>
            </a:pPr>
            <a:r>
              <a:rPr lang="en-US"/>
              <a:t>	Username: griffinms</a:t>
            </a:r>
          </a:p>
          <a:p>
            <a:pPr>
              <a:buFontTx/>
              <a:buNone/>
            </a:pPr>
            <a:r>
              <a:rPr lang="en-US"/>
              <a:t>	Password: student</a:t>
            </a:r>
          </a:p>
          <a:p>
            <a:pPr>
              <a:buFontTx/>
              <a:buNone/>
            </a:pP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457200" y="304800"/>
            <a:ext cx="8458200" cy="914400"/>
          </a:xfrm>
        </p:spPr>
        <p:txBody>
          <a:bodyPr/>
          <a:lstStyle/>
          <a:p>
            <a:r>
              <a:rPr lang="en-US"/>
              <a:t>GA During the </a:t>
            </a:r>
            <a:br>
              <a:rPr lang="en-US"/>
            </a:br>
            <a:r>
              <a:rPr lang="en-US"/>
              <a:t>American Revolution</a:t>
            </a:r>
          </a:p>
        </p:txBody>
      </p:sp>
      <p:sp>
        <p:nvSpPr>
          <p:cNvPr id="112644" name="Rectangle 4"/>
          <p:cNvSpPr>
            <a:spLocks noGrp="1" noChangeArrowheads="1"/>
          </p:cNvSpPr>
          <p:nvPr>
            <p:ph type="body" idx="1"/>
          </p:nvPr>
        </p:nvSpPr>
        <p:spPr>
          <a:xfrm>
            <a:off x="457200" y="1524000"/>
            <a:ext cx="8458200" cy="5334000"/>
          </a:xfrm>
          <a:noFill/>
          <a:ln/>
        </p:spPr>
        <p:txBody>
          <a:bodyPr/>
          <a:lstStyle/>
          <a:p>
            <a:r>
              <a:rPr lang="en-US" sz="2800">
                <a:solidFill>
                  <a:srgbClr val="FF1907"/>
                </a:solidFill>
              </a:rPr>
              <a:t>Loyalists</a:t>
            </a:r>
            <a:r>
              <a:rPr lang="en-US" sz="2800"/>
              <a:t> – People living in GA that were loyal to England.</a:t>
            </a:r>
          </a:p>
          <a:p>
            <a:r>
              <a:rPr lang="en-US" sz="2800">
                <a:solidFill>
                  <a:srgbClr val="FF1907"/>
                </a:solidFill>
              </a:rPr>
              <a:t>Patriots</a:t>
            </a:r>
            <a:r>
              <a:rPr lang="en-US" sz="2800"/>
              <a:t> – People who wanted the colonies to be independent.</a:t>
            </a:r>
          </a:p>
          <a:p>
            <a:r>
              <a:rPr lang="en-US" sz="2800">
                <a:solidFill>
                  <a:srgbClr val="FF1907"/>
                </a:solidFill>
              </a:rPr>
              <a:t>Battle of Kettle Creek</a:t>
            </a:r>
            <a:r>
              <a:rPr lang="en-US" sz="2800"/>
              <a:t> - </a:t>
            </a:r>
            <a:r>
              <a:rPr lang="en-US" sz="2800">
                <a:solidFill>
                  <a:srgbClr val="FF1907"/>
                </a:solidFill>
              </a:rPr>
              <a:t>Elijah Clarke</a:t>
            </a:r>
            <a:r>
              <a:rPr lang="en-US" sz="2800"/>
              <a:t> led Georgia militia, defeated 800 British troops near Washington, Georgia</a:t>
            </a:r>
          </a:p>
          <a:p>
            <a:r>
              <a:rPr lang="en-US" sz="2800">
                <a:solidFill>
                  <a:srgbClr val="FF1907"/>
                </a:solidFill>
              </a:rPr>
              <a:t>Siege of Savannah</a:t>
            </a:r>
            <a:r>
              <a:rPr lang="en-US" sz="2800"/>
              <a:t> - 15,000 Americans and 4,000 French laid siege to Savannah.  Colonists and French were unsuccessful.  The British controlled Savannah until the end of the war in 1782.</a:t>
            </a:r>
          </a:p>
          <a:p>
            <a:pPr lvl="1">
              <a:spcBef>
                <a:spcPct val="0"/>
              </a:spcBef>
            </a:pPr>
            <a:endParaRPr lang="en-US" sz="2400"/>
          </a:p>
        </p:txBody>
      </p:sp>
      <p:sp>
        <p:nvSpPr>
          <p:cNvPr id="4" name="Text Box 8"/>
          <p:cNvSpPr txBox="1">
            <a:spLocks noChangeArrowheads="1"/>
          </p:cNvSpPr>
          <p:nvPr/>
        </p:nvSpPr>
        <p:spPr bwMode="auto">
          <a:xfrm>
            <a:off x="685800" y="1600200"/>
            <a:ext cx="16764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5" name="Text Box 8"/>
          <p:cNvSpPr txBox="1">
            <a:spLocks noChangeArrowheads="1"/>
          </p:cNvSpPr>
          <p:nvPr/>
        </p:nvSpPr>
        <p:spPr bwMode="auto">
          <a:xfrm>
            <a:off x="708660" y="2514600"/>
            <a:ext cx="142494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6" name="Text Box 8"/>
          <p:cNvSpPr txBox="1">
            <a:spLocks noChangeArrowheads="1"/>
          </p:cNvSpPr>
          <p:nvPr/>
        </p:nvSpPr>
        <p:spPr bwMode="auto">
          <a:xfrm>
            <a:off x="716280" y="3486359"/>
            <a:ext cx="355854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7" name="Text Box 8"/>
          <p:cNvSpPr txBox="1">
            <a:spLocks noChangeArrowheads="1"/>
          </p:cNvSpPr>
          <p:nvPr/>
        </p:nvSpPr>
        <p:spPr bwMode="auto">
          <a:xfrm>
            <a:off x="4495800" y="3486359"/>
            <a:ext cx="21336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8" name="Text Box 8"/>
          <p:cNvSpPr txBox="1">
            <a:spLocks noChangeArrowheads="1"/>
          </p:cNvSpPr>
          <p:nvPr/>
        </p:nvSpPr>
        <p:spPr bwMode="auto">
          <a:xfrm>
            <a:off x="685800" y="4876800"/>
            <a:ext cx="32766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42" presetClass="exit" presetSubtype="0" fill="hold" grpId="0" nodeType="clickEffect">
                                  <p:stCondLst>
                                    <p:cond delay="0"/>
                                  </p:stCondLst>
                                  <p:childTnLst>
                                    <p:animEffect transition="out" filter="fade">
                                      <p:cBhvr>
                                        <p:cTn id="34" dur="1000"/>
                                        <p:tgtEl>
                                          <p:spTgt spid="8"/>
                                        </p:tgtEl>
                                      </p:cBhvr>
                                    </p:animEffect>
                                    <p:anim calcmode="lin" valueType="num">
                                      <p:cBhvr>
                                        <p:cTn id="35" dur="1000"/>
                                        <p:tgtEl>
                                          <p:spTgt spid="8"/>
                                        </p:tgtEl>
                                        <p:attrNameLst>
                                          <p:attrName>ppt_x</p:attrName>
                                        </p:attrNameLst>
                                      </p:cBhvr>
                                      <p:tavLst>
                                        <p:tav tm="0">
                                          <p:val>
                                            <p:strVal val="ppt_x"/>
                                          </p:val>
                                        </p:tav>
                                        <p:tav tm="100000">
                                          <p:val>
                                            <p:strVal val="ppt_x"/>
                                          </p:val>
                                        </p:tav>
                                      </p:tavLst>
                                    </p:anim>
                                    <p:anim calcmode="lin" valueType="num">
                                      <p:cBhvr>
                                        <p:cTn id="36" dur="1000"/>
                                        <p:tgtEl>
                                          <p:spTgt spid="8"/>
                                        </p:tgtEl>
                                        <p:attrNameLst>
                                          <p:attrName>ppt_y</p:attrName>
                                        </p:attrNameLst>
                                      </p:cBhvr>
                                      <p:tavLst>
                                        <p:tav tm="0">
                                          <p:val>
                                            <p:strVal val="ppt_y"/>
                                          </p:val>
                                        </p:tav>
                                        <p:tav tm="100000">
                                          <p:val>
                                            <p:strVal val="ppt_y+.1"/>
                                          </p:val>
                                        </p:tav>
                                      </p:tavLst>
                                    </p:anim>
                                    <p:set>
                                      <p:cBhvr>
                                        <p:cTn id="37" dur="1" fill="hold">
                                          <p:stCondLst>
                                            <p:cond delay="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457200" y="304800"/>
            <a:ext cx="8458200" cy="914400"/>
          </a:xfrm>
        </p:spPr>
        <p:txBody>
          <a:bodyPr/>
          <a:lstStyle/>
          <a:p>
            <a:r>
              <a:rPr lang="en-US" sz="4400"/>
              <a:t>Georgia Wartime Heroes</a:t>
            </a:r>
          </a:p>
        </p:txBody>
      </p:sp>
      <p:sp>
        <p:nvSpPr>
          <p:cNvPr id="114691" name="Rectangle 3"/>
          <p:cNvSpPr>
            <a:spLocks noGrp="1" noChangeArrowheads="1"/>
          </p:cNvSpPr>
          <p:nvPr>
            <p:ph type="body" idx="1"/>
          </p:nvPr>
        </p:nvSpPr>
        <p:spPr>
          <a:xfrm>
            <a:off x="457200" y="1524000"/>
            <a:ext cx="8458200" cy="5334000"/>
          </a:xfrm>
          <a:noFill/>
          <a:ln/>
        </p:spPr>
        <p:txBody>
          <a:bodyPr/>
          <a:lstStyle/>
          <a:p>
            <a:pPr>
              <a:lnSpc>
                <a:spcPct val="90000"/>
              </a:lnSpc>
            </a:pPr>
            <a:r>
              <a:rPr lang="en-US">
                <a:solidFill>
                  <a:srgbClr val="FF1907"/>
                </a:solidFill>
              </a:rPr>
              <a:t>Nancy Hart</a:t>
            </a:r>
            <a:r>
              <a:rPr lang="en-US"/>
              <a:t> single-handedly captured a group of British loyalists who bragged of murdering an American colonel; Hart County is the only county named for a woman</a:t>
            </a:r>
          </a:p>
          <a:p>
            <a:pPr>
              <a:lnSpc>
                <a:spcPct val="90000"/>
              </a:lnSpc>
            </a:pPr>
            <a:r>
              <a:rPr lang="en-US">
                <a:solidFill>
                  <a:srgbClr val="FF1907"/>
                </a:solidFill>
              </a:rPr>
              <a:t>Austin Dabney</a:t>
            </a:r>
            <a:r>
              <a:rPr lang="en-US"/>
              <a:t> fought with distinction and was wounded at Kettle Creek; he also saved Elijah Clarke’s life during that battle </a:t>
            </a:r>
          </a:p>
          <a:p>
            <a:pPr>
              <a:lnSpc>
                <a:spcPct val="90000"/>
              </a:lnSpc>
            </a:pPr>
            <a:r>
              <a:rPr lang="en-US"/>
              <a:t>The American Revolution ended in 1782.  The 13 colonies were victorious and became the United States of America. </a:t>
            </a:r>
          </a:p>
          <a:p>
            <a:pPr lvl="1">
              <a:lnSpc>
                <a:spcPct val="90000"/>
              </a:lnSpc>
              <a:spcBef>
                <a:spcPct val="0"/>
              </a:spcBef>
            </a:pPr>
            <a:endParaRPr lang="en-US"/>
          </a:p>
        </p:txBody>
      </p:sp>
      <p:sp>
        <p:nvSpPr>
          <p:cNvPr id="4" name="Text Box 8"/>
          <p:cNvSpPr txBox="1">
            <a:spLocks noChangeArrowheads="1"/>
          </p:cNvSpPr>
          <p:nvPr/>
        </p:nvSpPr>
        <p:spPr bwMode="auto">
          <a:xfrm>
            <a:off x="685800" y="1600200"/>
            <a:ext cx="228600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5" name="Text Box 8"/>
          <p:cNvSpPr txBox="1">
            <a:spLocks noChangeArrowheads="1"/>
          </p:cNvSpPr>
          <p:nvPr/>
        </p:nvSpPr>
        <p:spPr bwMode="auto">
          <a:xfrm>
            <a:off x="685800" y="3886200"/>
            <a:ext cx="289560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6" name="Text Box 8"/>
          <p:cNvSpPr txBox="1">
            <a:spLocks noChangeArrowheads="1"/>
          </p:cNvSpPr>
          <p:nvPr/>
        </p:nvSpPr>
        <p:spPr bwMode="auto">
          <a:xfrm>
            <a:off x="7162800" y="5257800"/>
            <a:ext cx="175260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xfrm>
            <a:off x="0" y="0"/>
            <a:ext cx="9144000" cy="914400"/>
          </a:xfrm>
        </p:spPr>
        <p:txBody>
          <a:bodyPr/>
          <a:lstStyle/>
          <a:p>
            <a:r>
              <a:rPr lang="en-US" sz="4000"/>
              <a:t>State and Federal Constitutions</a:t>
            </a:r>
          </a:p>
        </p:txBody>
      </p:sp>
      <p:sp>
        <p:nvSpPr>
          <p:cNvPr id="116739" name="Rectangle 3"/>
          <p:cNvSpPr>
            <a:spLocks noGrp="1" noChangeArrowheads="1"/>
          </p:cNvSpPr>
          <p:nvPr>
            <p:ph type="body" idx="1"/>
          </p:nvPr>
        </p:nvSpPr>
        <p:spPr>
          <a:xfrm>
            <a:off x="457200" y="762000"/>
            <a:ext cx="8458200" cy="6096000"/>
          </a:xfrm>
          <a:noFill/>
          <a:ln/>
        </p:spPr>
        <p:txBody>
          <a:bodyPr/>
          <a:lstStyle/>
          <a:p>
            <a:pPr>
              <a:lnSpc>
                <a:spcPct val="80000"/>
              </a:lnSpc>
            </a:pPr>
            <a:r>
              <a:rPr lang="en-US" sz="2500">
                <a:solidFill>
                  <a:srgbClr val="FF1907"/>
                </a:solidFill>
              </a:rPr>
              <a:t>Articles of Confederation</a:t>
            </a:r>
            <a:r>
              <a:rPr lang="en-US" sz="2500"/>
              <a:t> – First document that created a government for the United States.  Created a weak government (could not collect taxes).  The Federal Government of the United States could not enforce any laws as it did not have a military.</a:t>
            </a:r>
          </a:p>
          <a:p>
            <a:pPr>
              <a:lnSpc>
                <a:spcPct val="80000"/>
              </a:lnSpc>
            </a:pPr>
            <a:r>
              <a:rPr lang="en-US" sz="2500"/>
              <a:t>In </a:t>
            </a:r>
            <a:r>
              <a:rPr lang="en-US" sz="2500">
                <a:solidFill>
                  <a:srgbClr val="FF1907"/>
                </a:solidFill>
              </a:rPr>
              <a:t>1777</a:t>
            </a:r>
            <a:r>
              <a:rPr lang="en-US" sz="2500"/>
              <a:t>, </a:t>
            </a:r>
            <a:r>
              <a:rPr lang="en-US" sz="2500">
                <a:solidFill>
                  <a:srgbClr val="FF1907"/>
                </a:solidFill>
              </a:rPr>
              <a:t>Georgia</a:t>
            </a:r>
            <a:r>
              <a:rPr lang="en-US" sz="2500"/>
              <a:t> held a Constitutional Convention to create it’s first </a:t>
            </a:r>
            <a:r>
              <a:rPr lang="en-US" sz="2500">
                <a:solidFill>
                  <a:srgbClr val="FF1907"/>
                </a:solidFill>
              </a:rPr>
              <a:t>Constitution</a:t>
            </a:r>
            <a:r>
              <a:rPr lang="en-US" sz="2500"/>
              <a:t>.  This constitution created a system with separation of powers, even though the legislature had the most power.  Guaranteed citizens some right, however, voting rights belonged only to white men over 21 and who could afford to pay taxes.</a:t>
            </a:r>
          </a:p>
          <a:p>
            <a:pPr>
              <a:lnSpc>
                <a:spcPct val="80000"/>
              </a:lnSpc>
            </a:pPr>
            <a:r>
              <a:rPr lang="en-US" sz="2500"/>
              <a:t>In 1787 the United States held a Constitutional Convention to revise the Articles of Confederation.  At this convention leaders created the </a:t>
            </a:r>
            <a:r>
              <a:rPr lang="en-US" sz="2500">
                <a:solidFill>
                  <a:srgbClr val="FF1907"/>
                </a:solidFill>
              </a:rPr>
              <a:t>Constitution</a:t>
            </a:r>
            <a:r>
              <a:rPr lang="en-US" sz="2500"/>
              <a:t> of the United States (still in use today!).  </a:t>
            </a:r>
            <a:r>
              <a:rPr lang="en-US" sz="2500">
                <a:solidFill>
                  <a:srgbClr val="FF1907"/>
                </a:solidFill>
              </a:rPr>
              <a:t>Abraham Baldwin</a:t>
            </a:r>
            <a:r>
              <a:rPr lang="en-US" sz="2500"/>
              <a:t> and </a:t>
            </a:r>
            <a:r>
              <a:rPr lang="en-US" sz="2500">
                <a:solidFill>
                  <a:srgbClr val="FF1907"/>
                </a:solidFill>
              </a:rPr>
              <a:t>William Few</a:t>
            </a:r>
            <a:r>
              <a:rPr lang="en-US" sz="2500"/>
              <a:t> were delegates from GA at this convention.  GA agreed to ratify the Constitution because it hoped the U.S. Government would help them fight the Native Americans in GA.</a:t>
            </a:r>
            <a:endParaRPr lang="en-US" sz="2900"/>
          </a:p>
        </p:txBody>
      </p:sp>
      <p:sp>
        <p:nvSpPr>
          <p:cNvPr id="4" name="Text Box 8"/>
          <p:cNvSpPr txBox="1">
            <a:spLocks noChangeArrowheads="1"/>
          </p:cNvSpPr>
          <p:nvPr/>
        </p:nvSpPr>
        <p:spPr bwMode="auto">
          <a:xfrm>
            <a:off x="685800" y="736729"/>
            <a:ext cx="373380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600"/>
          </a:p>
        </p:txBody>
      </p:sp>
      <p:sp>
        <p:nvSpPr>
          <p:cNvPr id="5" name="Text Box 8"/>
          <p:cNvSpPr txBox="1">
            <a:spLocks noChangeArrowheads="1"/>
          </p:cNvSpPr>
          <p:nvPr/>
        </p:nvSpPr>
        <p:spPr bwMode="auto">
          <a:xfrm>
            <a:off x="1238250" y="2316778"/>
            <a:ext cx="76200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600"/>
          </a:p>
        </p:txBody>
      </p:sp>
      <p:sp>
        <p:nvSpPr>
          <p:cNvPr id="6" name="Text Box 8"/>
          <p:cNvSpPr txBox="1">
            <a:spLocks noChangeArrowheads="1"/>
          </p:cNvSpPr>
          <p:nvPr/>
        </p:nvSpPr>
        <p:spPr bwMode="auto">
          <a:xfrm>
            <a:off x="2899410" y="2655332"/>
            <a:ext cx="175260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600"/>
          </a:p>
        </p:txBody>
      </p:sp>
      <p:sp>
        <p:nvSpPr>
          <p:cNvPr id="7" name="Text Box 8"/>
          <p:cNvSpPr txBox="1">
            <a:spLocks noChangeArrowheads="1"/>
          </p:cNvSpPr>
          <p:nvPr/>
        </p:nvSpPr>
        <p:spPr bwMode="auto">
          <a:xfrm>
            <a:off x="5486400" y="5181600"/>
            <a:ext cx="274320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600"/>
          </a:p>
        </p:txBody>
      </p:sp>
      <p:sp>
        <p:nvSpPr>
          <p:cNvPr id="8" name="Text Box 8"/>
          <p:cNvSpPr txBox="1">
            <a:spLocks noChangeArrowheads="1"/>
          </p:cNvSpPr>
          <p:nvPr/>
        </p:nvSpPr>
        <p:spPr bwMode="auto">
          <a:xfrm>
            <a:off x="571500" y="5526048"/>
            <a:ext cx="209550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42" presetClass="exit" presetSubtype="0" fill="hold" grpId="0" nodeType="clickEffect">
                                  <p:stCondLst>
                                    <p:cond delay="0"/>
                                  </p:stCondLst>
                                  <p:childTnLst>
                                    <p:animEffect transition="out" filter="fade">
                                      <p:cBhvr>
                                        <p:cTn id="34" dur="1000"/>
                                        <p:tgtEl>
                                          <p:spTgt spid="8"/>
                                        </p:tgtEl>
                                      </p:cBhvr>
                                    </p:animEffect>
                                    <p:anim calcmode="lin" valueType="num">
                                      <p:cBhvr>
                                        <p:cTn id="35" dur="1000"/>
                                        <p:tgtEl>
                                          <p:spTgt spid="8"/>
                                        </p:tgtEl>
                                        <p:attrNameLst>
                                          <p:attrName>ppt_x</p:attrName>
                                        </p:attrNameLst>
                                      </p:cBhvr>
                                      <p:tavLst>
                                        <p:tav tm="0">
                                          <p:val>
                                            <p:strVal val="ppt_x"/>
                                          </p:val>
                                        </p:tav>
                                        <p:tav tm="100000">
                                          <p:val>
                                            <p:strVal val="ppt_x"/>
                                          </p:val>
                                        </p:tav>
                                      </p:tavLst>
                                    </p:anim>
                                    <p:anim calcmode="lin" valueType="num">
                                      <p:cBhvr>
                                        <p:cTn id="36" dur="1000"/>
                                        <p:tgtEl>
                                          <p:spTgt spid="8"/>
                                        </p:tgtEl>
                                        <p:attrNameLst>
                                          <p:attrName>ppt_y</p:attrName>
                                        </p:attrNameLst>
                                      </p:cBhvr>
                                      <p:tavLst>
                                        <p:tav tm="0">
                                          <p:val>
                                            <p:strVal val="ppt_y"/>
                                          </p:val>
                                        </p:tav>
                                        <p:tav tm="100000">
                                          <p:val>
                                            <p:strVal val="ppt_y+.1"/>
                                          </p:val>
                                        </p:tav>
                                      </p:tavLst>
                                    </p:anim>
                                    <p:set>
                                      <p:cBhvr>
                                        <p:cTn id="37" dur="1" fill="hold">
                                          <p:stCondLst>
                                            <p:cond delay="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314370" name="Rectangle 2"/>
          <p:cNvSpPr>
            <a:spLocks noGrp="1" noChangeArrowheads="1"/>
          </p:cNvSpPr>
          <p:nvPr>
            <p:ph type="title"/>
          </p:nvPr>
        </p:nvSpPr>
        <p:spPr>
          <a:xfrm>
            <a:off x="762000" y="838200"/>
            <a:ext cx="7772400" cy="1143000"/>
          </a:xfrm>
        </p:spPr>
        <p:txBody>
          <a:bodyPr/>
          <a:lstStyle/>
          <a:p>
            <a:r>
              <a:rPr lang="en-US"/>
              <a:t>Unit 1: Geography of Georgia/Georgia’s Beginnings</a:t>
            </a:r>
          </a:p>
        </p:txBody>
      </p:sp>
      <p:sp>
        <p:nvSpPr>
          <p:cNvPr id="314371" name="Rectangle 3"/>
          <p:cNvSpPr>
            <a:spLocks noGrp="1" noChangeArrowheads="1"/>
          </p:cNvSpPr>
          <p:nvPr>
            <p:ph type="body" idx="1"/>
          </p:nvPr>
        </p:nvSpPr>
        <p:spPr>
          <a:xfrm>
            <a:off x="381000" y="2667000"/>
            <a:ext cx="8458200" cy="3124200"/>
          </a:xfrm>
          <a:solidFill>
            <a:schemeClr val="bg1">
              <a:alpha val="50000"/>
            </a:schemeClr>
          </a:solidFill>
        </p:spPr>
        <p:txBody>
          <a:bodyPr/>
          <a:lstStyle/>
          <a:p>
            <a:pPr>
              <a:buFontTx/>
              <a:buNone/>
            </a:pPr>
            <a:r>
              <a:rPr lang="en-US" sz="4000"/>
              <a:t>Standards and Elements:</a:t>
            </a:r>
          </a:p>
          <a:p>
            <a:pPr marL="1314450" lvl="1">
              <a:buFontTx/>
              <a:buChar char="•"/>
            </a:pPr>
            <a:r>
              <a:rPr lang="en-US" sz="3600"/>
              <a:t>SS8G1</a:t>
            </a:r>
          </a:p>
          <a:p>
            <a:pPr marL="1314450" lvl="1">
              <a:buFontTx/>
              <a:buChar char="•"/>
            </a:pPr>
            <a:r>
              <a:rPr lang="en-US" sz="3600"/>
              <a:t>SS8H1</a:t>
            </a:r>
          </a:p>
          <a:p>
            <a:endParaRPr lang="en-US" sz="400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ChangeArrowheads="1"/>
          </p:cNvSpPr>
          <p:nvPr>
            <p:ph type="title"/>
          </p:nvPr>
        </p:nvSpPr>
        <p:spPr/>
        <p:txBody>
          <a:bodyPr/>
          <a:lstStyle/>
          <a:p>
            <a:r>
              <a:rPr lang="en-US" sz="4400"/>
              <a:t>American Revolution Video</a:t>
            </a:r>
          </a:p>
        </p:txBody>
      </p:sp>
      <p:sp>
        <p:nvSpPr>
          <p:cNvPr id="248835" name="Rectangle 3"/>
          <p:cNvSpPr>
            <a:spLocks noGrp="1" noChangeArrowheads="1"/>
          </p:cNvSpPr>
          <p:nvPr>
            <p:ph type="body" idx="1"/>
          </p:nvPr>
        </p:nvSpPr>
        <p:spPr>
          <a:xfrm>
            <a:off x="304800" y="1752600"/>
            <a:ext cx="8610600" cy="4800600"/>
          </a:xfrm>
        </p:spPr>
        <p:txBody>
          <a:bodyPr/>
          <a:lstStyle/>
          <a:p>
            <a:pPr>
              <a:buFontTx/>
              <a:buNone/>
            </a:pPr>
            <a:r>
              <a:rPr lang="en-US">
                <a:hlinkClick r:id="rId2"/>
              </a:rPr>
              <a:t>BrainPop - The American Revolution</a:t>
            </a:r>
            <a:endParaRPr lang="en-US"/>
          </a:p>
          <a:p>
            <a:pPr>
              <a:buFontTx/>
              <a:buNone/>
            </a:pPr>
            <a:endParaRPr lang="en-US"/>
          </a:p>
          <a:p>
            <a:pPr>
              <a:buFontTx/>
              <a:buNone/>
            </a:pPr>
            <a:endParaRPr lang="en-US"/>
          </a:p>
          <a:p>
            <a:pPr>
              <a:buFontTx/>
              <a:buNone/>
            </a:pPr>
            <a:endParaRPr lang="en-US"/>
          </a:p>
          <a:p>
            <a:pPr>
              <a:buFontTx/>
              <a:buNone/>
            </a:pPr>
            <a:r>
              <a:rPr lang="en-US" b="1"/>
              <a:t>GMS BrainPop Login Information:</a:t>
            </a:r>
          </a:p>
          <a:p>
            <a:pPr>
              <a:buFontTx/>
              <a:buNone/>
            </a:pPr>
            <a:r>
              <a:rPr lang="en-US"/>
              <a:t>	Username: griffinms</a:t>
            </a:r>
          </a:p>
          <a:p>
            <a:pPr>
              <a:buFontTx/>
              <a:buNone/>
            </a:pPr>
            <a:r>
              <a:rPr lang="en-US"/>
              <a:t>	Password: student</a:t>
            </a:r>
          </a:p>
          <a:p>
            <a:pPr>
              <a:buFontTx/>
              <a:buNone/>
            </a:pP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762000" y="838200"/>
            <a:ext cx="7772400" cy="1143000"/>
          </a:xfrm>
        </p:spPr>
        <p:txBody>
          <a:bodyPr/>
          <a:lstStyle/>
          <a:p>
            <a:r>
              <a:rPr lang="en-US" dirty="0"/>
              <a:t>Unit 4</a:t>
            </a:r>
            <a:r>
              <a:rPr lang="en-US" dirty="0" smtClean="0"/>
              <a:t>: </a:t>
            </a:r>
            <a:r>
              <a:rPr lang="en-US" dirty="0"/>
              <a:t>Civil War and Reconstruction</a:t>
            </a:r>
          </a:p>
        </p:txBody>
      </p:sp>
      <p:sp>
        <p:nvSpPr>
          <p:cNvPr id="81923" name="Rectangle 3"/>
          <p:cNvSpPr>
            <a:spLocks noGrp="1" noChangeArrowheads="1"/>
          </p:cNvSpPr>
          <p:nvPr>
            <p:ph type="body" idx="1"/>
          </p:nvPr>
        </p:nvSpPr>
        <p:spPr>
          <a:xfrm>
            <a:off x="381000" y="2667000"/>
            <a:ext cx="8458200" cy="3124200"/>
          </a:xfrm>
          <a:solidFill>
            <a:schemeClr val="bg1">
              <a:alpha val="50000"/>
            </a:schemeClr>
          </a:solidFill>
        </p:spPr>
        <p:txBody>
          <a:bodyPr/>
          <a:lstStyle/>
          <a:p>
            <a:pPr>
              <a:lnSpc>
                <a:spcPct val="90000"/>
              </a:lnSpc>
              <a:buFontTx/>
              <a:buNone/>
            </a:pPr>
            <a:r>
              <a:rPr lang="en-US" sz="4000"/>
              <a:t>Standards and Elements:</a:t>
            </a:r>
          </a:p>
          <a:p>
            <a:pPr marL="1314450" lvl="1">
              <a:lnSpc>
                <a:spcPct val="90000"/>
              </a:lnSpc>
              <a:buFontTx/>
              <a:buChar char="•"/>
            </a:pPr>
            <a:r>
              <a:rPr lang="en-US" sz="3600"/>
              <a:t>SS8H5</a:t>
            </a:r>
          </a:p>
          <a:p>
            <a:pPr marL="1314450" lvl="1">
              <a:lnSpc>
                <a:spcPct val="90000"/>
              </a:lnSpc>
              <a:buFontTx/>
              <a:buChar char="•"/>
            </a:pPr>
            <a:r>
              <a:rPr lang="en-US" sz="3600"/>
              <a:t>SS8H6</a:t>
            </a:r>
          </a:p>
          <a:p>
            <a:pPr marL="1314450" lvl="1">
              <a:lnSpc>
                <a:spcPct val="90000"/>
              </a:lnSpc>
              <a:buFontTx/>
              <a:buChar char="•"/>
            </a:pPr>
            <a:r>
              <a:rPr lang="en-US" sz="3600"/>
              <a:t>SS8E1</a:t>
            </a:r>
          </a:p>
          <a:p>
            <a:pPr marL="1314450" lvl="1">
              <a:lnSpc>
                <a:spcPct val="90000"/>
              </a:lnSpc>
              <a:buFontTx/>
              <a:buChar char="•"/>
            </a:pPr>
            <a:r>
              <a:rPr lang="en-US" sz="3600"/>
              <a:t>SS8E2 (a.)</a:t>
            </a:r>
          </a:p>
          <a:p>
            <a:pPr>
              <a:lnSpc>
                <a:spcPct val="90000"/>
              </a:lnSpc>
            </a:pPr>
            <a:endParaRPr lang="en-US" sz="400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a:xfrm>
            <a:off x="457200" y="304800"/>
            <a:ext cx="8458200" cy="914400"/>
          </a:xfrm>
        </p:spPr>
        <p:txBody>
          <a:bodyPr/>
          <a:lstStyle/>
          <a:p>
            <a:r>
              <a:rPr lang="en-US"/>
              <a:t>Growth of Georgia</a:t>
            </a:r>
          </a:p>
        </p:txBody>
      </p:sp>
      <p:sp>
        <p:nvSpPr>
          <p:cNvPr id="118787" name="Rectangle 3"/>
          <p:cNvSpPr>
            <a:spLocks noGrp="1" noChangeArrowheads="1"/>
          </p:cNvSpPr>
          <p:nvPr>
            <p:ph type="body" idx="1"/>
          </p:nvPr>
        </p:nvSpPr>
        <p:spPr>
          <a:xfrm>
            <a:off x="457200" y="1219200"/>
            <a:ext cx="8458200" cy="5638800"/>
          </a:xfrm>
          <a:noFill/>
          <a:ln/>
        </p:spPr>
        <p:txBody>
          <a:bodyPr/>
          <a:lstStyle/>
          <a:p>
            <a:pPr>
              <a:lnSpc>
                <a:spcPct val="90000"/>
              </a:lnSpc>
            </a:pPr>
            <a:r>
              <a:rPr lang="en-US">
                <a:solidFill>
                  <a:srgbClr val="FF1907"/>
                </a:solidFill>
              </a:rPr>
              <a:t>University of Georgia</a:t>
            </a:r>
            <a:r>
              <a:rPr lang="en-US"/>
              <a:t> – Held first classes in 1801.  Allowed people from all economic backgrounds to go to college.  First state university in the United States.</a:t>
            </a:r>
          </a:p>
          <a:p>
            <a:pPr>
              <a:lnSpc>
                <a:spcPct val="90000"/>
              </a:lnSpc>
            </a:pPr>
            <a:r>
              <a:rPr lang="en-US"/>
              <a:t>After the Revolutionary War Georgia’s capital was moved from Savannah to </a:t>
            </a:r>
            <a:r>
              <a:rPr lang="en-US">
                <a:solidFill>
                  <a:srgbClr val="FF1907"/>
                </a:solidFill>
              </a:rPr>
              <a:t>Louisville</a:t>
            </a:r>
            <a:r>
              <a:rPr lang="en-US"/>
              <a:t> because Louisville was more centrally located (farther west). </a:t>
            </a:r>
          </a:p>
          <a:p>
            <a:pPr>
              <a:lnSpc>
                <a:spcPct val="90000"/>
              </a:lnSpc>
            </a:pPr>
            <a:r>
              <a:rPr lang="en-US"/>
              <a:t>Due to the </a:t>
            </a:r>
            <a:r>
              <a:rPr lang="en-US">
                <a:solidFill>
                  <a:srgbClr val="FF1907"/>
                </a:solidFill>
              </a:rPr>
              <a:t>Second Great Awakening</a:t>
            </a:r>
            <a:r>
              <a:rPr lang="en-US"/>
              <a:t> churches (like the </a:t>
            </a:r>
            <a:r>
              <a:rPr lang="en-US">
                <a:solidFill>
                  <a:srgbClr val="FF1907"/>
                </a:solidFill>
              </a:rPr>
              <a:t>Baptist</a:t>
            </a:r>
            <a:r>
              <a:rPr lang="en-US"/>
              <a:t> and </a:t>
            </a:r>
            <a:r>
              <a:rPr lang="en-US">
                <a:solidFill>
                  <a:srgbClr val="FF1907"/>
                </a:solidFill>
              </a:rPr>
              <a:t>Methodist</a:t>
            </a:r>
            <a:r>
              <a:rPr lang="en-US"/>
              <a:t> </a:t>
            </a:r>
            <a:r>
              <a:rPr lang="en-US">
                <a:solidFill>
                  <a:srgbClr val="FF1907"/>
                </a:solidFill>
              </a:rPr>
              <a:t>churches</a:t>
            </a:r>
            <a:r>
              <a:rPr lang="en-US"/>
              <a:t>) were built all around Georgia.</a:t>
            </a:r>
          </a:p>
        </p:txBody>
      </p:sp>
      <p:sp>
        <p:nvSpPr>
          <p:cNvPr id="4" name="Text Box 8"/>
          <p:cNvSpPr txBox="1">
            <a:spLocks noChangeArrowheads="1"/>
          </p:cNvSpPr>
          <p:nvPr/>
        </p:nvSpPr>
        <p:spPr bwMode="auto">
          <a:xfrm>
            <a:off x="792480" y="1219200"/>
            <a:ext cx="400812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5" name="Text Box 8"/>
          <p:cNvSpPr txBox="1">
            <a:spLocks noChangeArrowheads="1"/>
          </p:cNvSpPr>
          <p:nvPr/>
        </p:nvSpPr>
        <p:spPr bwMode="auto">
          <a:xfrm>
            <a:off x="144780" y="3962400"/>
            <a:ext cx="252222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6" name="Text Box 8"/>
          <p:cNvSpPr txBox="1">
            <a:spLocks noChangeArrowheads="1"/>
          </p:cNvSpPr>
          <p:nvPr/>
        </p:nvSpPr>
        <p:spPr bwMode="auto">
          <a:xfrm>
            <a:off x="6248400" y="5420052"/>
            <a:ext cx="266700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7" name="Text Box 8"/>
          <p:cNvSpPr txBox="1">
            <a:spLocks noChangeArrowheads="1"/>
          </p:cNvSpPr>
          <p:nvPr/>
        </p:nvSpPr>
        <p:spPr bwMode="auto">
          <a:xfrm>
            <a:off x="4152900" y="5410200"/>
            <a:ext cx="129540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7"/>
                                        </p:tgtEl>
                                      </p:cBhvr>
                                    </p:animEffect>
                                    <p:anim calcmode="lin" valueType="num">
                                      <p:cBhvr>
                                        <p:cTn id="21" dur="1000"/>
                                        <p:tgtEl>
                                          <p:spTgt spid="7"/>
                                        </p:tgtEl>
                                        <p:attrNameLst>
                                          <p:attrName>ppt_x</p:attrName>
                                        </p:attrNameLst>
                                      </p:cBhvr>
                                      <p:tavLst>
                                        <p:tav tm="0">
                                          <p:val>
                                            <p:strVal val="ppt_x"/>
                                          </p:val>
                                        </p:tav>
                                        <p:tav tm="100000">
                                          <p:val>
                                            <p:strVal val="ppt_x"/>
                                          </p:val>
                                        </p:tav>
                                      </p:tavLst>
                                    </p:anim>
                                    <p:anim calcmode="lin" valueType="num">
                                      <p:cBhvr>
                                        <p:cTn id="22" dur="1000"/>
                                        <p:tgtEl>
                                          <p:spTgt spid="7"/>
                                        </p:tgtEl>
                                        <p:attrNameLst>
                                          <p:attrName>ppt_y</p:attrName>
                                        </p:attrNameLst>
                                      </p:cBhvr>
                                      <p:tavLst>
                                        <p:tav tm="0">
                                          <p:val>
                                            <p:strVal val="ppt_y"/>
                                          </p:val>
                                        </p:tav>
                                        <p:tav tm="100000">
                                          <p:val>
                                            <p:strVal val="ppt_y+.1"/>
                                          </p:val>
                                        </p:tav>
                                      </p:tavLst>
                                    </p:anim>
                                    <p:set>
                                      <p:cBhvr>
                                        <p:cTn id="23" dur="1" fill="hold">
                                          <p:stCondLst>
                                            <p:cond delay="999"/>
                                          </p:stCondLst>
                                        </p:cTn>
                                        <p:tgtEl>
                                          <p:spTgt spid="7"/>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6"/>
                                        </p:tgtEl>
                                      </p:cBhvr>
                                    </p:animEffect>
                                    <p:anim calcmode="lin" valueType="num">
                                      <p:cBhvr>
                                        <p:cTn id="28" dur="1000"/>
                                        <p:tgtEl>
                                          <p:spTgt spid="6"/>
                                        </p:tgtEl>
                                        <p:attrNameLst>
                                          <p:attrName>ppt_x</p:attrName>
                                        </p:attrNameLst>
                                      </p:cBhvr>
                                      <p:tavLst>
                                        <p:tav tm="0">
                                          <p:val>
                                            <p:strVal val="ppt_x"/>
                                          </p:val>
                                        </p:tav>
                                        <p:tav tm="100000">
                                          <p:val>
                                            <p:strVal val="ppt_x"/>
                                          </p:val>
                                        </p:tav>
                                      </p:tavLst>
                                    </p:anim>
                                    <p:anim calcmode="lin" valueType="num">
                                      <p:cBhvr>
                                        <p:cTn id="29" dur="1000"/>
                                        <p:tgtEl>
                                          <p:spTgt spid="6"/>
                                        </p:tgtEl>
                                        <p:attrNameLst>
                                          <p:attrName>ppt_y</p:attrName>
                                        </p:attrNameLst>
                                      </p:cBhvr>
                                      <p:tavLst>
                                        <p:tav tm="0">
                                          <p:val>
                                            <p:strVal val="ppt_y"/>
                                          </p:val>
                                        </p:tav>
                                        <p:tav tm="100000">
                                          <p:val>
                                            <p:strVal val="ppt_y+.1"/>
                                          </p:val>
                                        </p:tav>
                                      </p:tavLst>
                                    </p:anim>
                                    <p:set>
                                      <p:cBhvr>
                                        <p:cTn id="30" dur="1" fill="hold">
                                          <p:stCondLst>
                                            <p:cond delay="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457200" y="304800"/>
            <a:ext cx="8458200" cy="914400"/>
          </a:xfrm>
        </p:spPr>
        <p:txBody>
          <a:bodyPr/>
          <a:lstStyle/>
          <a:p>
            <a:r>
              <a:rPr lang="en-US"/>
              <a:t>Land Policies in GA</a:t>
            </a:r>
          </a:p>
        </p:txBody>
      </p:sp>
      <p:sp>
        <p:nvSpPr>
          <p:cNvPr id="120835" name="Rectangle 3"/>
          <p:cNvSpPr>
            <a:spLocks noGrp="1" noChangeArrowheads="1"/>
          </p:cNvSpPr>
          <p:nvPr>
            <p:ph type="body" idx="1"/>
          </p:nvPr>
        </p:nvSpPr>
        <p:spPr>
          <a:xfrm>
            <a:off x="457200" y="1219200"/>
            <a:ext cx="8458200" cy="5638800"/>
          </a:xfrm>
          <a:noFill/>
          <a:ln/>
        </p:spPr>
        <p:txBody>
          <a:bodyPr/>
          <a:lstStyle/>
          <a:p>
            <a:r>
              <a:rPr lang="en-US" sz="2800"/>
              <a:t>As the population of GA increased numerous policies were used to distribute land:</a:t>
            </a:r>
          </a:p>
          <a:p>
            <a:pPr lvl="1"/>
            <a:r>
              <a:rPr lang="en-US" sz="2400">
                <a:solidFill>
                  <a:srgbClr val="FF1907"/>
                </a:solidFill>
              </a:rPr>
              <a:t>Headright System</a:t>
            </a:r>
            <a:r>
              <a:rPr lang="en-US" sz="2400"/>
              <a:t> - </a:t>
            </a:r>
            <a:r>
              <a:rPr lang="en-US" sz="2400">
                <a:cs typeface="Arial" charset="0"/>
              </a:rPr>
              <a:t>Every white male counted as a head of household and had the “right” to receive up to 1,000 acres.</a:t>
            </a:r>
          </a:p>
          <a:p>
            <a:pPr lvl="1"/>
            <a:r>
              <a:rPr lang="en-US" sz="2400">
                <a:solidFill>
                  <a:srgbClr val="FF1907"/>
                </a:solidFill>
                <a:cs typeface="Arial" charset="0"/>
              </a:rPr>
              <a:t>Yazoo Land Sale</a:t>
            </a:r>
            <a:r>
              <a:rPr lang="en-US" sz="2400">
                <a:cs typeface="Arial" charset="0"/>
              </a:rPr>
              <a:t> - </a:t>
            </a:r>
            <a:r>
              <a:rPr lang="en-US" sz="2400"/>
              <a:t>Around 1795, four companies bribed the governor and legislators so they could buy land for less than it was worth. The public found out and protested; the legislators involved were voted out of office.  This became known as the </a:t>
            </a:r>
            <a:r>
              <a:rPr lang="en-US" sz="2400">
                <a:solidFill>
                  <a:srgbClr val="FF1907"/>
                </a:solidFill>
                <a:cs typeface="Arial" charset="0"/>
              </a:rPr>
              <a:t>Yazoo Land Fraud</a:t>
            </a:r>
            <a:r>
              <a:rPr lang="en-US" sz="2400"/>
              <a:t>.</a:t>
            </a:r>
          </a:p>
          <a:p>
            <a:pPr lvl="1"/>
            <a:r>
              <a:rPr lang="en-US" sz="2400">
                <a:solidFill>
                  <a:srgbClr val="FF1907"/>
                </a:solidFill>
                <a:cs typeface="Arial" charset="0"/>
              </a:rPr>
              <a:t>Land Lotteries</a:t>
            </a:r>
            <a:r>
              <a:rPr lang="en-US" sz="2400"/>
              <a:t> - </a:t>
            </a:r>
            <a:r>
              <a:rPr lang="en-US" sz="2400">
                <a:cs typeface="Arial" charset="0"/>
              </a:rPr>
              <a:t>All white heads-of-household could buy a lottery chance and win land; millions of acres in several states were given away.</a:t>
            </a:r>
            <a:endParaRPr lang="en-US"/>
          </a:p>
        </p:txBody>
      </p:sp>
      <p:sp>
        <p:nvSpPr>
          <p:cNvPr id="4" name="Text Box 8"/>
          <p:cNvSpPr txBox="1">
            <a:spLocks noChangeArrowheads="1"/>
          </p:cNvSpPr>
          <p:nvPr/>
        </p:nvSpPr>
        <p:spPr bwMode="auto">
          <a:xfrm>
            <a:off x="1219200" y="2209800"/>
            <a:ext cx="25146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1219200" y="3352800"/>
            <a:ext cx="24384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5943600" y="4876800"/>
            <a:ext cx="30480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1219200" y="5334000"/>
            <a:ext cx="20574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a:xfrm>
            <a:off x="457200" y="304800"/>
            <a:ext cx="8458200" cy="914400"/>
          </a:xfrm>
        </p:spPr>
        <p:txBody>
          <a:bodyPr/>
          <a:lstStyle/>
          <a:p>
            <a:r>
              <a:rPr lang="en-US"/>
              <a:t>Impact of Technology</a:t>
            </a:r>
          </a:p>
        </p:txBody>
      </p:sp>
      <p:sp>
        <p:nvSpPr>
          <p:cNvPr id="122883" name="Rectangle 3"/>
          <p:cNvSpPr>
            <a:spLocks noGrp="1" noChangeArrowheads="1"/>
          </p:cNvSpPr>
          <p:nvPr>
            <p:ph type="body" idx="1"/>
          </p:nvPr>
        </p:nvSpPr>
        <p:spPr>
          <a:xfrm>
            <a:off x="457200" y="1219200"/>
            <a:ext cx="8458200" cy="5638800"/>
          </a:xfrm>
          <a:noFill/>
          <a:ln/>
        </p:spPr>
        <p:txBody>
          <a:bodyPr/>
          <a:lstStyle/>
          <a:p>
            <a:r>
              <a:rPr lang="en-US" dirty="0">
                <a:solidFill>
                  <a:srgbClr val="FF1907"/>
                </a:solidFill>
              </a:rPr>
              <a:t>Cotton Gin</a:t>
            </a:r>
            <a:r>
              <a:rPr lang="en-US" dirty="0"/>
              <a:t> – Eli Whitney in 1793 invented a machine for separating cotton seeds from its fiber.  This machine increased the amount cotton growers could process each day.  This enabled farmers in the south to become very wealthy if they could own enough land and had enough workers to work the land (usually slaves).</a:t>
            </a:r>
          </a:p>
          <a:p>
            <a:r>
              <a:rPr lang="en-US" dirty="0">
                <a:solidFill>
                  <a:srgbClr val="FF1907"/>
                </a:solidFill>
              </a:rPr>
              <a:t>Railroads</a:t>
            </a:r>
            <a:r>
              <a:rPr lang="en-US" dirty="0"/>
              <a:t> – Once railroads came to GA they allowed products to be moved over land quickly.</a:t>
            </a:r>
          </a:p>
          <a:p>
            <a:endParaRPr lang="en-US" dirty="0"/>
          </a:p>
        </p:txBody>
      </p:sp>
      <p:sp>
        <p:nvSpPr>
          <p:cNvPr id="4" name="Text Box 8"/>
          <p:cNvSpPr txBox="1">
            <a:spLocks noChangeArrowheads="1"/>
          </p:cNvSpPr>
          <p:nvPr/>
        </p:nvSpPr>
        <p:spPr bwMode="auto">
          <a:xfrm>
            <a:off x="765810" y="1295400"/>
            <a:ext cx="212979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5" name="Text Box 8"/>
          <p:cNvSpPr txBox="1">
            <a:spLocks noChangeArrowheads="1"/>
          </p:cNvSpPr>
          <p:nvPr/>
        </p:nvSpPr>
        <p:spPr bwMode="auto">
          <a:xfrm>
            <a:off x="765810" y="5257800"/>
            <a:ext cx="190119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6" name="Text Box 8"/>
          <p:cNvSpPr txBox="1">
            <a:spLocks noChangeArrowheads="1"/>
          </p:cNvSpPr>
          <p:nvPr/>
        </p:nvSpPr>
        <p:spPr bwMode="auto">
          <a:xfrm>
            <a:off x="5791200" y="1295400"/>
            <a:ext cx="99060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b="1" dirty="0"/>
          </a:p>
        </p:txBody>
      </p:sp>
      <p:sp>
        <p:nvSpPr>
          <p:cNvPr id="7" name="Text Box 8"/>
          <p:cNvSpPr txBox="1">
            <a:spLocks noChangeArrowheads="1"/>
          </p:cNvSpPr>
          <p:nvPr/>
        </p:nvSpPr>
        <p:spPr bwMode="auto">
          <a:xfrm>
            <a:off x="4800600" y="4724400"/>
            <a:ext cx="129540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6"/>
                                        </p:tgtEl>
                                      </p:cBhvr>
                                    </p:animEffect>
                                    <p:anim calcmode="lin" valueType="num">
                                      <p:cBhvr>
                                        <p:cTn id="14" dur="1000"/>
                                        <p:tgtEl>
                                          <p:spTgt spid="6"/>
                                        </p:tgtEl>
                                        <p:attrNameLst>
                                          <p:attrName>ppt_x</p:attrName>
                                        </p:attrNameLst>
                                      </p:cBhvr>
                                      <p:tavLst>
                                        <p:tav tm="0">
                                          <p:val>
                                            <p:strVal val="ppt_x"/>
                                          </p:val>
                                        </p:tav>
                                        <p:tav tm="100000">
                                          <p:val>
                                            <p:strVal val="ppt_x"/>
                                          </p:val>
                                        </p:tav>
                                      </p:tavLst>
                                    </p:anim>
                                    <p:anim calcmode="lin" valueType="num">
                                      <p:cBhvr>
                                        <p:cTn id="15" dur="1000"/>
                                        <p:tgtEl>
                                          <p:spTgt spid="6"/>
                                        </p:tgtEl>
                                        <p:attrNameLst>
                                          <p:attrName>ppt_y</p:attrName>
                                        </p:attrNameLst>
                                      </p:cBhvr>
                                      <p:tavLst>
                                        <p:tav tm="0">
                                          <p:val>
                                            <p:strVal val="ppt_y"/>
                                          </p:val>
                                        </p:tav>
                                        <p:tav tm="100000">
                                          <p:val>
                                            <p:strVal val="ppt_y+.1"/>
                                          </p:val>
                                        </p:tav>
                                      </p:tavLst>
                                    </p:anim>
                                    <p:set>
                                      <p:cBhvr>
                                        <p:cTn id="16" dur="1" fill="hold">
                                          <p:stCondLst>
                                            <p:cond delay="999"/>
                                          </p:stCondLst>
                                        </p:cTn>
                                        <p:tgtEl>
                                          <p:spTgt spid="6"/>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7"/>
                                        </p:tgtEl>
                                      </p:cBhvr>
                                    </p:animEffect>
                                    <p:anim calcmode="lin" valueType="num">
                                      <p:cBhvr>
                                        <p:cTn id="21" dur="1000"/>
                                        <p:tgtEl>
                                          <p:spTgt spid="7"/>
                                        </p:tgtEl>
                                        <p:attrNameLst>
                                          <p:attrName>ppt_x</p:attrName>
                                        </p:attrNameLst>
                                      </p:cBhvr>
                                      <p:tavLst>
                                        <p:tav tm="0">
                                          <p:val>
                                            <p:strVal val="ppt_x"/>
                                          </p:val>
                                        </p:tav>
                                        <p:tav tm="100000">
                                          <p:val>
                                            <p:strVal val="ppt_x"/>
                                          </p:val>
                                        </p:tav>
                                      </p:tavLst>
                                    </p:anim>
                                    <p:anim calcmode="lin" valueType="num">
                                      <p:cBhvr>
                                        <p:cTn id="22" dur="1000"/>
                                        <p:tgtEl>
                                          <p:spTgt spid="7"/>
                                        </p:tgtEl>
                                        <p:attrNameLst>
                                          <p:attrName>ppt_y</p:attrName>
                                        </p:attrNameLst>
                                      </p:cBhvr>
                                      <p:tavLst>
                                        <p:tav tm="0">
                                          <p:val>
                                            <p:strVal val="ppt_y"/>
                                          </p:val>
                                        </p:tav>
                                        <p:tav tm="100000">
                                          <p:val>
                                            <p:strVal val="ppt_y+.1"/>
                                          </p:val>
                                        </p:tav>
                                      </p:tavLst>
                                    </p:anim>
                                    <p:set>
                                      <p:cBhvr>
                                        <p:cTn id="23" dur="1" fill="hold">
                                          <p:stCondLst>
                                            <p:cond delay="999"/>
                                          </p:stCondLst>
                                        </p:cTn>
                                        <p:tgtEl>
                                          <p:spTgt spid="7"/>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5"/>
                                        </p:tgtEl>
                                      </p:cBhvr>
                                    </p:animEffect>
                                    <p:anim calcmode="lin" valueType="num">
                                      <p:cBhvr>
                                        <p:cTn id="28" dur="1000"/>
                                        <p:tgtEl>
                                          <p:spTgt spid="5"/>
                                        </p:tgtEl>
                                        <p:attrNameLst>
                                          <p:attrName>ppt_x</p:attrName>
                                        </p:attrNameLst>
                                      </p:cBhvr>
                                      <p:tavLst>
                                        <p:tav tm="0">
                                          <p:val>
                                            <p:strVal val="ppt_x"/>
                                          </p:val>
                                        </p:tav>
                                        <p:tav tm="100000">
                                          <p:val>
                                            <p:strVal val="ppt_x"/>
                                          </p:val>
                                        </p:tav>
                                      </p:tavLst>
                                    </p:anim>
                                    <p:anim calcmode="lin" valueType="num">
                                      <p:cBhvr>
                                        <p:cTn id="29" dur="1000"/>
                                        <p:tgtEl>
                                          <p:spTgt spid="5"/>
                                        </p:tgtEl>
                                        <p:attrNameLst>
                                          <p:attrName>ppt_y</p:attrName>
                                        </p:attrNameLst>
                                      </p:cBhvr>
                                      <p:tavLst>
                                        <p:tav tm="0">
                                          <p:val>
                                            <p:strVal val="ppt_y"/>
                                          </p:val>
                                        </p:tav>
                                        <p:tav tm="100000">
                                          <p:val>
                                            <p:strVal val="ppt_y+.1"/>
                                          </p:val>
                                        </p:tav>
                                      </p:tavLst>
                                    </p:anim>
                                    <p:set>
                                      <p:cBhvr>
                                        <p:cTn id="30" dur="1" fill="hold">
                                          <p:stCondLst>
                                            <p:cond delay="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457200" y="304800"/>
            <a:ext cx="8458200" cy="914400"/>
          </a:xfrm>
        </p:spPr>
        <p:txBody>
          <a:bodyPr/>
          <a:lstStyle/>
          <a:p>
            <a:r>
              <a:rPr lang="en-US"/>
              <a:t>Indian Removal</a:t>
            </a:r>
          </a:p>
        </p:txBody>
      </p:sp>
      <p:sp>
        <p:nvSpPr>
          <p:cNvPr id="126979" name="Rectangle 3"/>
          <p:cNvSpPr>
            <a:spLocks noGrp="1" noChangeArrowheads="1"/>
          </p:cNvSpPr>
          <p:nvPr>
            <p:ph type="body" idx="1"/>
          </p:nvPr>
        </p:nvSpPr>
        <p:spPr>
          <a:xfrm>
            <a:off x="457200" y="1219200"/>
            <a:ext cx="8458200" cy="5638800"/>
          </a:xfrm>
          <a:noFill/>
          <a:ln/>
        </p:spPr>
        <p:txBody>
          <a:bodyPr/>
          <a:lstStyle/>
          <a:p>
            <a:pPr>
              <a:lnSpc>
                <a:spcPct val="90000"/>
              </a:lnSpc>
              <a:buFontTx/>
              <a:buNone/>
            </a:pPr>
            <a:r>
              <a:rPr lang="en-US"/>
              <a:t>There were two major Native American tribes in Georgia and both were removed from their lands:</a:t>
            </a:r>
          </a:p>
          <a:p>
            <a:pPr lvl="1">
              <a:lnSpc>
                <a:spcPct val="90000"/>
              </a:lnSpc>
            </a:pPr>
            <a:r>
              <a:rPr lang="en-US"/>
              <a:t>The </a:t>
            </a:r>
            <a:r>
              <a:rPr lang="en-US">
                <a:solidFill>
                  <a:srgbClr val="FF1907"/>
                </a:solidFill>
              </a:rPr>
              <a:t>Creek Indians</a:t>
            </a:r>
            <a:r>
              <a:rPr lang="en-US"/>
              <a:t> - Chief </a:t>
            </a:r>
            <a:r>
              <a:rPr lang="en-US">
                <a:solidFill>
                  <a:srgbClr val="FF1907"/>
                </a:solidFill>
              </a:rPr>
              <a:t>Alexander McGillivray</a:t>
            </a:r>
            <a:r>
              <a:rPr lang="en-US"/>
              <a:t> signed the Treaty of New York giving up all land east of the Oconee River, but could keep land on the west side.  These treaties were often broken.  After the Battle of Horseshoe Bend the Creeks were forced to give up nearly all of their land.  Chief </a:t>
            </a:r>
            <a:r>
              <a:rPr lang="en-US">
                <a:solidFill>
                  <a:srgbClr val="FF1907"/>
                </a:solidFill>
              </a:rPr>
              <a:t>William McIntosh</a:t>
            </a:r>
            <a:r>
              <a:rPr lang="en-US"/>
              <a:t> gave up the last of the Creek Land with the Treaty of Indian Springs.  He was later murdered for this.</a:t>
            </a:r>
          </a:p>
        </p:txBody>
      </p:sp>
      <p:sp>
        <p:nvSpPr>
          <p:cNvPr id="4" name="Text Box 8"/>
          <p:cNvSpPr txBox="1">
            <a:spLocks noChangeArrowheads="1"/>
          </p:cNvSpPr>
          <p:nvPr/>
        </p:nvSpPr>
        <p:spPr bwMode="auto">
          <a:xfrm>
            <a:off x="1905000" y="2667000"/>
            <a:ext cx="11430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5410200" y="2667000"/>
            <a:ext cx="34290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152400" y="3036332"/>
            <a:ext cx="28956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7090410" y="4953000"/>
            <a:ext cx="190119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140970" y="5331738"/>
            <a:ext cx="260223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par>
                                <p:cTn id="17" presetID="42" presetClass="exit" presetSubtype="0" fill="hold" grpId="0" nodeType="withEffect">
                                  <p:stCondLst>
                                    <p:cond delay="0"/>
                                  </p:stCondLst>
                                  <p:childTnLst>
                                    <p:animEffect transition="out" filter="fade">
                                      <p:cBhvr>
                                        <p:cTn id="18" dur="1000"/>
                                        <p:tgtEl>
                                          <p:spTgt spid="6"/>
                                        </p:tgtEl>
                                      </p:cBhvr>
                                    </p:animEffect>
                                    <p:anim calcmode="lin" valueType="num">
                                      <p:cBhvr>
                                        <p:cTn id="19" dur="1000"/>
                                        <p:tgtEl>
                                          <p:spTgt spid="6"/>
                                        </p:tgtEl>
                                        <p:attrNameLst>
                                          <p:attrName>ppt_x</p:attrName>
                                        </p:attrNameLst>
                                      </p:cBhvr>
                                      <p:tavLst>
                                        <p:tav tm="0">
                                          <p:val>
                                            <p:strVal val="ppt_x"/>
                                          </p:val>
                                        </p:tav>
                                        <p:tav tm="100000">
                                          <p:val>
                                            <p:strVal val="ppt_x"/>
                                          </p:val>
                                        </p:tav>
                                      </p:tavLst>
                                    </p:anim>
                                    <p:anim calcmode="lin" valueType="num">
                                      <p:cBhvr>
                                        <p:cTn id="20" dur="1000"/>
                                        <p:tgtEl>
                                          <p:spTgt spid="6"/>
                                        </p:tgtEl>
                                        <p:attrNameLst>
                                          <p:attrName>ppt_y</p:attrName>
                                        </p:attrNameLst>
                                      </p:cBhvr>
                                      <p:tavLst>
                                        <p:tav tm="0">
                                          <p:val>
                                            <p:strVal val="ppt_y"/>
                                          </p:val>
                                        </p:tav>
                                        <p:tav tm="100000">
                                          <p:val>
                                            <p:strVal val="ppt_y+.1"/>
                                          </p:val>
                                        </p:tav>
                                      </p:tavLst>
                                    </p:anim>
                                    <p:set>
                                      <p:cBhvr>
                                        <p:cTn id="21" dur="1" fill="hold">
                                          <p:stCondLst>
                                            <p:cond delay="999"/>
                                          </p:stCondLst>
                                        </p:cTn>
                                        <p:tgtEl>
                                          <p:spTgt spid="6"/>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42" presetClass="exit" presetSubtype="0" fill="hold" grpId="0" nodeType="clickEffect">
                                  <p:stCondLst>
                                    <p:cond delay="0"/>
                                  </p:stCondLst>
                                  <p:childTnLst>
                                    <p:animEffect transition="out" filter="fade">
                                      <p:cBhvr>
                                        <p:cTn id="25" dur="1000"/>
                                        <p:tgtEl>
                                          <p:spTgt spid="7"/>
                                        </p:tgtEl>
                                      </p:cBhvr>
                                    </p:animEffect>
                                    <p:anim calcmode="lin" valueType="num">
                                      <p:cBhvr>
                                        <p:cTn id="26" dur="1000"/>
                                        <p:tgtEl>
                                          <p:spTgt spid="7"/>
                                        </p:tgtEl>
                                        <p:attrNameLst>
                                          <p:attrName>ppt_x</p:attrName>
                                        </p:attrNameLst>
                                      </p:cBhvr>
                                      <p:tavLst>
                                        <p:tav tm="0">
                                          <p:val>
                                            <p:strVal val="ppt_x"/>
                                          </p:val>
                                        </p:tav>
                                        <p:tav tm="100000">
                                          <p:val>
                                            <p:strVal val="ppt_x"/>
                                          </p:val>
                                        </p:tav>
                                      </p:tavLst>
                                    </p:anim>
                                    <p:anim calcmode="lin" valueType="num">
                                      <p:cBhvr>
                                        <p:cTn id="27" dur="1000"/>
                                        <p:tgtEl>
                                          <p:spTgt spid="7"/>
                                        </p:tgtEl>
                                        <p:attrNameLst>
                                          <p:attrName>ppt_y</p:attrName>
                                        </p:attrNameLst>
                                      </p:cBhvr>
                                      <p:tavLst>
                                        <p:tav tm="0">
                                          <p:val>
                                            <p:strVal val="ppt_y"/>
                                          </p:val>
                                        </p:tav>
                                        <p:tav tm="100000">
                                          <p:val>
                                            <p:strVal val="ppt_y+.1"/>
                                          </p:val>
                                        </p:tav>
                                      </p:tavLst>
                                    </p:anim>
                                    <p:set>
                                      <p:cBhvr>
                                        <p:cTn id="28" dur="1" fill="hold">
                                          <p:stCondLst>
                                            <p:cond delay="999"/>
                                          </p:stCondLst>
                                        </p:cTn>
                                        <p:tgtEl>
                                          <p:spTgt spid="7"/>
                                        </p:tgtEl>
                                        <p:attrNameLst>
                                          <p:attrName>style.visibility</p:attrName>
                                        </p:attrNameLst>
                                      </p:cBhvr>
                                      <p:to>
                                        <p:strVal val="hidden"/>
                                      </p:to>
                                    </p:set>
                                  </p:childTnLst>
                                </p:cTn>
                              </p:par>
                              <p:par>
                                <p:cTn id="29" presetID="42" presetClass="exit" presetSubtype="0" fill="hold" grpId="0" nodeType="withEffect">
                                  <p:stCondLst>
                                    <p:cond delay="0"/>
                                  </p:stCondLst>
                                  <p:childTnLst>
                                    <p:animEffect transition="out" filter="fade">
                                      <p:cBhvr>
                                        <p:cTn id="30" dur="1000"/>
                                        <p:tgtEl>
                                          <p:spTgt spid="8"/>
                                        </p:tgtEl>
                                      </p:cBhvr>
                                    </p:animEffect>
                                    <p:anim calcmode="lin" valueType="num">
                                      <p:cBhvr>
                                        <p:cTn id="31" dur="1000"/>
                                        <p:tgtEl>
                                          <p:spTgt spid="8"/>
                                        </p:tgtEl>
                                        <p:attrNameLst>
                                          <p:attrName>ppt_x</p:attrName>
                                        </p:attrNameLst>
                                      </p:cBhvr>
                                      <p:tavLst>
                                        <p:tav tm="0">
                                          <p:val>
                                            <p:strVal val="ppt_x"/>
                                          </p:val>
                                        </p:tav>
                                        <p:tav tm="100000">
                                          <p:val>
                                            <p:strVal val="ppt_x"/>
                                          </p:val>
                                        </p:tav>
                                      </p:tavLst>
                                    </p:anim>
                                    <p:anim calcmode="lin" valueType="num">
                                      <p:cBhvr>
                                        <p:cTn id="32" dur="1000"/>
                                        <p:tgtEl>
                                          <p:spTgt spid="8"/>
                                        </p:tgtEl>
                                        <p:attrNameLst>
                                          <p:attrName>ppt_y</p:attrName>
                                        </p:attrNameLst>
                                      </p:cBhvr>
                                      <p:tavLst>
                                        <p:tav tm="0">
                                          <p:val>
                                            <p:strVal val="ppt_y"/>
                                          </p:val>
                                        </p:tav>
                                        <p:tav tm="100000">
                                          <p:val>
                                            <p:strVal val="ppt_y+.1"/>
                                          </p:val>
                                        </p:tav>
                                      </p:tavLst>
                                    </p:anim>
                                    <p:set>
                                      <p:cBhvr>
                                        <p:cTn id="33" dur="1" fill="hold">
                                          <p:stCondLst>
                                            <p:cond delay="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xfrm>
            <a:off x="457200" y="304800"/>
            <a:ext cx="8458200" cy="914400"/>
          </a:xfrm>
        </p:spPr>
        <p:txBody>
          <a:bodyPr/>
          <a:lstStyle/>
          <a:p>
            <a:r>
              <a:rPr lang="en-US"/>
              <a:t>Indian Removal</a:t>
            </a:r>
          </a:p>
        </p:txBody>
      </p:sp>
      <p:sp>
        <p:nvSpPr>
          <p:cNvPr id="124931" name="Rectangle 3"/>
          <p:cNvSpPr>
            <a:spLocks noGrp="1" noChangeArrowheads="1"/>
          </p:cNvSpPr>
          <p:nvPr>
            <p:ph type="body" idx="1"/>
          </p:nvPr>
        </p:nvSpPr>
        <p:spPr>
          <a:xfrm>
            <a:off x="457200" y="1219200"/>
            <a:ext cx="8458200" cy="5638800"/>
          </a:xfrm>
          <a:noFill/>
          <a:ln/>
        </p:spPr>
        <p:txBody>
          <a:bodyPr/>
          <a:lstStyle/>
          <a:p>
            <a:pPr>
              <a:lnSpc>
                <a:spcPct val="80000"/>
              </a:lnSpc>
              <a:buFontTx/>
              <a:buNone/>
            </a:pPr>
            <a:r>
              <a:rPr lang="en-US" sz="2800"/>
              <a:t>There were two major Native American tribes in Georgia and both were removed from their lands:</a:t>
            </a:r>
          </a:p>
          <a:p>
            <a:pPr lvl="1">
              <a:lnSpc>
                <a:spcPct val="80000"/>
              </a:lnSpc>
            </a:pPr>
            <a:r>
              <a:rPr lang="en-US" sz="2400"/>
              <a:t>The </a:t>
            </a:r>
            <a:r>
              <a:rPr lang="en-US" sz="2400">
                <a:solidFill>
                  <a:srgbClr val="FF1907"/>
                </a:solidFill>
              </a:rPr>
              <a:t>Cherokee Indians</a:t>
            </a:r>
            <a:r>
              <a:rPr lang="en-US" sz="2400"/>
              <a:t> – Many Cherokee had assimilated to “white” life (example </a:t>
            </a:r>
            <a:r>
              <a:rPr lang="en-US" sz="2400">
                <a:solidFill>
                  <a:srgbClr val="FF1907"/>
                </a:solidFill>
              </a:rPr>
              <a:t>Sequoyah</a:t>
            </a:r>
            <a:r>
              <a:rPr lang="en-US" sz="2400"/>
              <a:t> developed a written language) so they were allowed to live on their land longer than many other groups.  When gold was discovered in </a:t>
            </a:r>
            <a:r>
              <a:rPr lang="en-US" sz="2400">
                <a:solidFill>
                  <a:srgbClr val="FF1907"/>
                </a:solidFill>
              </a:rPr>
              <a:t>Dahlonega</a:t>
            </a:r>
            <a:r>
              <a:rPr lang="en-US" sz="2400"/>
              <a:t> in 1829 many Georgians, with the support of American President </a:t>
            </a:r>
            <a:r>
              <a:rPr lang="en-US" sz="2400">
                <a:solidFill>
                  <a:srgbClr val="FF1907"/>
                </a:solidFill>
              </a:rPr>
              <a:t>Andrew Jackson,</a:t>
            </a:r>
            <a:r>
              <a:rPr lang="en-US" sz="2400"/>
              <a:t> wanted to remove the natives. The Supreme Court of the United States decided that the Cherokee were a sovereign nation and should be allowed to rule themselves (</a:t>
            </a:r>
            <a:r>
              <a:rPr lang="en-US" sz="2400" i="1">
                <a:solidFill>
                  <a:srgbClr val="FF1907"/>
                </a:solidFill>
              </a:rPr>
              <a:t>Worcester v. Georgia</a:t>
            </a:r>
            <a:r>
              <a:rPr lang="en-US" sz="2400"/>
              <a:t>). Eventually, without the support of Chief </a:t>
            </a:r>
            <a:r>
              <a:rPr lang="en-US" sz="2400">
                <a:solidFill>
                  <a:srgbClr val="FF1907"/>
                </a:solidFill>
              </a:rPr>
              <a:t>John Ross</a:t>
            </a:r>
            <a:r>
              <a:rPr lang="en-US" sz="2400"/>
              <a:t>, a rebellious Cherokee group signed a treaty giving away all Cherokee land which led to the </a:t>
            </a:r>
            <a:r>
              <a:rPr lang="en-US" sz="2400">
                <a:solidFill>
                  <a:srgbClr val="FF1907"/>
                </a:solidFill>
              </a:rPr>
              <a:t>Trail of Tears </a:t>
            </a:r>
            <a:r>
              <a:rPr lang="en-US" sz="2400"/>
              <a:t>(forced removal of the Cherokee Nation from Georgia to Oklahoma).</a:t>
            </a:r>
          </a:p>
        </p:txBody>
      </p:sp>
      <p:sp>
        <p:nvSpPr>
          <p:cNvPr id="4" name="Text Box 8"/>
          <p:cNvSpPr txBox="1">
            <a:spLocks noChangeArrowheads="1"/>
          </p:cNvSpPr>
          <p:nvPr/>
        </p:nvSpPr>
        <p:spPr bwMode="auto">
          <a:xfrm>
            <a:off x="1905000" y="1981200"/>
            <a:ext cx="243840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600"/>
          </a:p>
        </p:txBody>
      </p:sp>
      <p:sp>
        <p:nvSpPr>
          <p:cNvPr id="5" name="Text Box 8"/>
          <p:cNvSpPr txBox="1">
            <a:spLocks noChangeArrowheads="1"/>
          </p:cNvSpPr>
          <p:nvPr/>
        </p:nvSpPr>
        <p:spPr bwMode="auto">
          <a:xfrm>
            <a:off x="6019800" y="2302341"/>
            <a:ext cx="175260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600"/>
          </a:p>
        </p:txBody>
      </p:sp>
      <p:sp>
        <p:nvSpPr>
          <p:cNvPr id="6" name="Text Box 8"/>
          <p:cNvSpPr txBox="1">
            <a:spLocks noChangeArrowheads="1"/>
          </p:cNvSpPr>
          <p:nvPr/>
        </p:nvSpPr>
        <p:spPr bwMode="auto">
          <a:xfrm>
            <a:off x="4419600" y="3124200"/>
            <a:ext cx="160020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600"/>
          </a:p>
        </p:txBody>
      </p:sp>
      <p:sp>
        <p:nvSpPr>
          <p:cNvPr id="7" name="Text Box 8"/>
          <p:cNvSpPr txBox="1">
            <a:spLocks noChangeArrowheads="1"/>
          </p:cNvSpPr>
          <p:nvPr/>
        </p:nvSpPr>
        <p:spPr bwMode="auto">
          <a:xfrm>
            <a:off x="990600" y="3733800"/>
            <a:ext cx="259080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600"/>
          </a:p>
        </p:txBody>
      </p:sp>
      <p:sp>
        <p:nvSpPr>
          <p:cNvPr id="8" name="Text Box 8"/>
          <p:cNvSpPr txBox="1">
            <a:spLocks noChangeArrowheads="1"/>
          </p:cNvSpPr>
          <p:nvPr/>
        </p:nvSpPr>
        <p:spPr bwMode="auto">
          <a:xfrm>
            <a:off x="5029200" y="4572000"/>
            <a:ext cx="396240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600"/>
          </a:p>
        </p:txBody>
      </p:sp>
      <p:sp>
        <p:nvSpPr>
          <p:cNvPr id="9" name="Text Box 8"/>
          <p:cNvSpPr txBox="1">
            <a:spLocks noChangeArrowheads="1"/>
          </p:cNvSpPr>
          <p:nvPr/>
        </p:nvSpPr>
        <p:spPr bwMode="auto">
          <a:xfrm>
            <a:off x="5943600" y="5486400"/>
            <a:ext cx="182880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600"/>
          </a:p>
        </p:txBody>
      </p:sp>
      <p:sp>
        <p:nvSpPr>
          <p:cNvPr id="10" name="Text Box 8"/>
          <p:cNvSpPr txBox="1">
            <a:spLocks noChangeArrowheads="1"/>
          </p:cNvSpPr>
          <p:nvPr/>
        </p:nvSpPr>
        <p:spPr bwMode="auto">
          <a:xfrm>
            <a:off x="6629400" y="4910554"/>
            <a:ext cx="144780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42" presetClass="exit" presetSubtype="0" fill="hold" grpId="0" nodeType="clickEffect">
                                  <p:stCondLst>
                                    <p:cond delay="0"/>
                                  </p:stCondLst>
                                  <p:childTnLst>
                                    <p:animEffect transition="out" filter="fade">
                                      <p:cBhvr>
                                        <p:cTn id="34" dur="1000"/>
                                        <p:tgtEl>
                                          <p:spTgt spid="8"/>
                                        </p:tgtEl>
                                      </p:cBhvr>
                                    </p:animEffect>
                                    <p:anim calcmode="lin" valueType="num">
                                      <p:cBhvr>
                                        <p:cTn id="35" dur="1000"/>
                                        <p:tgtEl>
                                          <p:spTgt spid="8"/>
                                        </p:tgtEl>
                                        <p:attrNameLst>
                                          <p:attrName>ppt_x</p:attrName>
                                        </p:attrNameLst>
                                      </p:cBhvr>
                                      <p:tavLst>
                                        <p:tav tm="0">
                                          <p:val>
                                            <p:strVal val="ppt_x"/>
                                          </p:val>
                                        </p:tav>
                                        <p:tav tm="100000">
                                          <p:val>
                                            <p:strVal val="ppt_x"/>
                                          </p:val>
                                        </p:tav>
                                      </p:tavLst>
                                    </p:anim>
                                    <p:anim calcmode="lin" valueType="num">
                                      <p:cBhvr>
                                        <p:cTn id="36" dur="1000"/>
                                        <p:tgtEl>
                                          <p:spTgt spid="8"/>
                                        </p:tgtEl>
                                        <p:attrNameLst>
                                          <p:attrName>ppt_y</p:attrName>
                                        </p:attrNameLst>
                                      </p:cBhvr>
                                      <p:tavLst>
                                        <p:tav tm="0">
                                          <p:val>
                                            <p:strVal val="ppt_y"/>
                                          </p:val>
                                        </p:tav>
                                        <p:tav tm="100000">
                                          <p:val>
                                            <p:strVal val="ppt_y+.1"/>
                                          </p:val>
                                        </p:tav>
                                      </p:tavLst>
                                    </p:anim>
                                    <p:set>
                                      <p:cBhvr>
                                        <p:cTn id="37" dur="1" fill="hold">
                                          <p:stCondLst>
                                            <p:cond delay="999"/>
                                          </p:stCondLst>
                                        </p:cTn>
                                        <p:tgtEl>
                                          <p:spTgt spid="8"/>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42" presetClass="exit" presetSubtype="0" fill="hold" grpId="0" nodeType="clickEffect">
                                  <p:stCondLst>
                                    <p:cond delay="0"/>
                                  </p:stCondLst>
                                  <p:childTnLst>
                                    <p:animEffect transition="out" filter="fade">
                                      <p:cBhvr>
                                        <p:cTn id="41" dur="1000"/>
                                        <p:tgtEl>
                                          <p:spTgt spid="10"/>
                                        </p:tgtEl>
                                      </p:cBhvr>
                                    </p:animEffect>
                                    <p:anim calcmode="lin" valueType="num">
                                      <p:cBhvr>
                                        <p:cTn id="42" dur="1000"/>
                                        <p:tgtEl>
                                          <p:spTgt spid="10"/>
                                        </p:tgtEl>
                                        <p:attrNameLst>
                                          <p:attrName>ppt_x</p:attrName>
                                        </p:attrNameLst>
                                      </p:cBhvr>
                                      <p:tavLst>
                                        <p:tav tm="0">
                                          <p:val>
                                            <p:strVal val="ppt_x"/>
                                          </p:val>
                                        </p:tav>
                                        <p:tav tm="100000">
                                          <p:val>
                                            <p:strVal val="ppt_x"/>
                                          </p:val>
                                        </p:tav>
                                      </p:tavLst>
                                    </p:anim>
                                    <p:anim calcmode="lin" valueType="num">
                                      <p:cBhvr>
                                        <p:cTn id="43" dur="1000"/>
                                        <p:tgtEl>
                                          <p:spTgt spid="10"/>
                                        </p:tgtEl>
                                        <p:attrNameLst>
                                          <p:attrName>ppt_y</p:attrName>
                                        </p:attrNameLst>
                                      </p:cBhvr>
                                      <p:tavLst>
                                        <p:tav tm="0">
                                          <p:val>
                                            <p:strVal val="ppt_y"/>
                                          </p:val>
                                        </p:tav>
                                        <p:tav tm="100000">
                                          <p:val>
                                            <p:strVal val="ppt_y+.1"/>
                                          </p:val>
                                        </p:tav>
                                      </p:tavLst>
                                    </p:anim>
                                    <p:set>
                                      <p:cBhvr>
                                        <p:cTn id="44" dur="1" fill="hold">
                                          <p:stCondLst>
                                            <p:cond delay="999"/>
                                          </p:stCondLst>
                                        </p:cTn>
                                        <p:tgtEl>
                                          <p:spTgt spid="10"/>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42" presetClass="exit" presetSubtype="0" fill="hold" grpId="0" nodeType="clickEffect">
                                  <p:stCondLst>
                                    <p:cond delay="0"/>
                                  </p:stCondLst>
                                  <p:childTnLst>
                                    <p:animEffect transition="out" filter="fade">
                                      <p:cBhvr>
                                        <p:cTn id="48" dur="1000"/>
                                        <p:tgtEl>
                                          <p:spTgt spid="9"/>
                                        </p:tgtEl>
                                      </p:cBhvr>
                                    </p:animEffect>
                                    <p:anim calcmode="lin" valueType="num">
                                      <p:cBhvr>
                                        <p:cTn id="49" dur="1000"/>
                                        <p:tgtEl>
                                          <p:spTgt spid="9"/>
                                        </p:tgtEl>
                                        <p:attrNameLst>
                                          <p:attrName>ppt_x</p:attrName>
                                        </p:attrNameLst>
                                      </p:cBhvr>
                                      <p:tavLst>
                                        <p:tav tm="0">
                                          <p:val>
                                            <p:strVal val="ppt_x"/>
                                          </p:val>
                                        </p:tav>
                                        <p:tav tm="100000">
                                          <p:val>
                                            <p:strVal val="ppt_x"/>
                                          </p:val>
                                        </p:tav>
                                      </p:tavLst>
                                    </p:anim>
                                    <p:anim calcmode="lin" valueType="num">
                                      <p:cBhvr>
                                        <p:cTn id="50" dur="1000"/>
                                        <p:tgtEl>
                                          <p:spTgt spid="9"/>
                                        </p:tgtEl>
                                        <p:attrNameLst>
                                          <p:attrName>ppt_y</p:attrName>
                                        </p:attrNameLst>
                                      </p:cBhvr>
                                      <p:tavLst>
                                        <p:tav tm="0">
                                          <p:val>
                                            <p:strVal val="ppt_y"/>
                                          </p:val>
                                        </p:tav>
                                        <p:tav tm="100000">
                                          <p:val>
                                            <p:strVal val="ppt_y+.1"/>
                                          </p:val>
                                        </p:tav>
                                      </p:tavLst>
                                    </p:anim>
                                    <p:set>
                                      <p:cBhvr>
                                        <p:cTn id="51" dur="1" fill="hold">
                                          <p:stCondLst>
                                            <p:cond delay="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457200" y="304800"/>
            <a:ext cx="8458200" cy="914400"/>
          </a:xfrm>
        </p:spPr>
        <p:txBody>
          <a:bodyPr/>
          <a:lstStyle/>
          <a:p>
            <a:r>
              <a:rPr lang="en-US"/>
              <a:t>Causes of the Civil War</a:t>
            </a:r>
          </a:p>
        </p:txBody>
      </p:sp>
      <p:sp>
        <p:nvSpPr>
          <p:cNvPr id="129027" name="Rectangle 3"/>
          <p:cNvSpPr>
            <a:spLocks noGrp="1" noChangeArrowheads="1"/>
          </p:cNvSpPr>
          <p:nvPr>
            <p:ph type="body" idx="1"/>
          </p:nvPr>
        </p:nvSpPr>
        <p:spPr>
          <a:xfrm>
            <a:off x="457200" y="1219200"/>
            <a:ext cx="8458200" cy="5638800"/>
          </a:xfrm>
          <a:noFill/>
          <a:ln/>
        </p:spPr>
        <p:txBody>
          <a:bodyPr/>
          <a:lstStyle/>
          <a:p>
            <a:pPr>
              <a:lnSpc>
                <a:spcPct val="90000"/>
              </a:lnSpc>
            </a:pPr>
            <a:r>
              <a:rPr lang="en-US">
                <a:solidFill>
                  <a:srgbClr val="FF1907"/>
                </a:solidFill>
              </a:rPr>
              <a:t>Slavery</a:t>
            </a:r>
            <a:r>
              <a:rPr lang="en-US"/>
              <a:t> – The economy of southern states was based on agriculture (farming mainly of crops such as cotton).  Slaves were thought to be a “necessary evil” in helping with the growing of crops.</a:t>
            </a:r>
          </a:p>
          <a:p>
            <a:pPr>
              <a:lnSpc>
                <a:spcPct val="90000"/>
              </a:lnSpc>
            </a:pPr>
            <a:r>
              <a:rPr lang="en-US">
                <a:solidFill>
                  <a:srgbClr val="FF1907"/>
                </a:solidFill>
              </a:rPr>
              <a:t>States’ Rights</a:t>
            </a:r>
            <a:r>
              <a:rPr lang="en-US"/>
              <a:t> - </a:t>
            </a:r>
            <a:r>
              <a:rPr lang="en-US">
                <a:cs typeface="Arial" charset="0"/>
              </a:rPr>
              <a:t>Belief that the state’s interests take precedence over interests of national government.  Southern states believed they had the right to govern themselves and decide what would be best for their own situation (one example would be the issue of slavery).</a:t>
            </a:r>
            <a:endParaRPr lang="en-US"/>
          </a:p>
        </p:txBody>
      </p:sp>
      <p:sp>
        <p:nvSpPr>
          <p:cNvPr id="4" name="Text Box 8"/>
          <p:cNvSpPr txBox="1">
            <a:spLocks noChangeArrowheads="1"/>
          </p:cNvSpPr>
          <p:nvPr/>
        </p:nvSpPr>
        <p:spPr bwMode="auto">
          <a:xfrm>
            <a:off x="685800" y="1295400"/>
            <a:ext cx="160020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5" name="Text Box 8"/>
          <p:cNvSpPr txBox="1">
            <a:spLocks noChangeArrowheads="1"/>
          </p:cNvSpPr>
          <p:nvPr/>
        </p:nvSpPr>
        <p:spPr bwMode="auto">
          <a:xfrm>
            <a:off x="685800" y="3581400"/>
            <a:ext cx="281940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6" name="Text Box 8"/>
          <p:cNvSpPr txBox="1">
            <a:spLocks noChangeArrowheads="1"/>
          </p:cNvSpPr>
          <p:nvPr/>
        </p:nvSpPr>
        <p:spPr bwMode="auto">
          <a:xfrm>
            <a:off x="4267200" y="2590800"/>
            <a:ext cx="68580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6"/>
                                        </p:tgtEl>
                                      </p:cBhvr>
                                    </p:animEffect>
                                    <p:anim calcmode="lin" valueType="num">
                                      <p:cBhvr>
                                        <p:cTn id="14" dur="1000"/>
                                        <p:tgtEl>
                                          <p:spTgt spid="6"/>
                                        </p:tgtEl>
                                        <p:attrNameLst>
                                          <p:attrName>ppt_x</p:attrName>
                                        </p:attrNameLst>
                                      </p:cBhvr>
                                      <p:tavLst>
                                        <p:tav tm="0">
                                          <p:val>
                                            <p:strVal val="ppt_x"/>
                                          </p:val>
                                        </p:tav>
                                        <p:tav tm="100000">
                                          <p:val>
                                            <p:strVal val="ppt_x"/>
                                          </p:val>
                                        </p:tav>
                                      </p:tavLst>
                                    </p:anim>
                                    <p:anim calcmode="lin" valueType="num">
                                      <p:cBhvr>
                                        <p:cTn id="15" dur="1000"/>
                                        <p:tgtEl>
                                          <p:spTgt spid="6"/>
                                        </p:tgtEl>
                                        <p:attrNameLst>
                                          <p:attrName>ppt_y</p:attrName>
                                        </p:attrNameLst>
                                      </p:cBhvr>
                                      <p:tavLst>
                                        <p:tav tm="0">
                                          <p:val>
                                            <p:strVal val="ppt_y"/>
                                          </p:val>
                                        </p:tav>
                                        <p:tav tm="100000">
                                          <p:val>
                                            <p:strVal val="ppt_y+.1"/>
                                          </p:val>
                                        </p:tav>
                                      </p:tavLst>
                                    </p:anim>
                                    <p:set>
                                      <p:cBhvr>
                                        <p:cTn id="16" dur="1" fill="hold">
                                          <p:stCondLst>
                                            <p:cond delay="999"/>
                                          </p:stCondLst>
                                        </p:cTn>
                                        <p:tgtEl>
                                          <p:spTgt spid="6"/>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5"/>
                                        </p:tgtEl>
                                      </p:cBhvr>
                                    </p:animEffect>
                                    <p:anim calcmode="lin" valueType="num">
                                      <p:cBhvr>
                                        <p:cTn id="21" dur="1000"/>
                                        <p:tgtEl>
                                          <p:spTgt spid="5"/>
                                        </p:tgtEl>
                                        <p:attrNameLst>
                                          <p:attrName>ppt_x</p:attrName>
                                        </p:attrNameLst>
                                      </p:cBhvr>
                                      <p:tavLst>
                                        <p:tav tm="0">
                                          <p:val>
                                            <p:strVal val="ppt_x"/>
                                          </p:val>
                                        </p:tav>
                                        <p:tav tm="100000">
                                          <p:val>
                                            <p:strVal val="ppt_x"/>
                                          </p:val>
                                        </p:tav>
                                      </p:tavLst>
                                    </p:anim>
                                    <p:anim calcmode="lin" valueType="num">
                                      <p:cBhvr>
                                        <p:cTn id="22" dur="1000"/>
                                        <p:tgtEl>
                                          <p:spTgt spid="5"/>
                                        </p:tgtEl>
                                        <p:attrNameLst>
                                          <p:attrName>ppt_y</p:attrName>
                                        </p:attrNameLst>
                                      </p:cBhvr>
                                      <p:tavLst>
                                        <p:tav tm="0">
                                          <p:val>
                                            <p:strVal val="ppt_y"/>
                                          </p:val>
                                        </p:tav>
                                        <p:tav tm="100000">
                                          <p:val>
                                            <p:strVal val="ppt_y+.1"/>
                                          </p:val>
                                        </p:tav>
                                      </p:tavLst>
                                    </p:anim>
                                    <p:set>
                                      <p:cBhvr>
                                        <p:cTn id="23" dur="1" fill="hold">
                                          <p:stCondLst>
                                            <p:cond delay="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457200" y="304800"/>
            <a:ext cx="8458200" cy="914400"/>
          </a:xfrm>
        </p:spPr>
        <p:txBody>
          <a:bodyPr/>
          <a:lstStyle/>
          <a:p>
            <a:r>
              <a:rPr lang="en-US"/>
              <a:t>Causes of the Civil War</a:t>
            </a:r>
          </a:p>
        </p:txBody>
      </p:sp>
      <p:sp>
        <p:nvSpPr>
          <p:cNvPr id="131075" name="Rectangle 3"/>
          <p:cNvSpPr>
            <a:spLocks noGrp="1" noChangeArrowheads="1"/>
          </p:cNvSpPr>
          <p:nvPr>
            <p:ph type="body" idx="1"/>
          </p:nvPr>
        </p:nvSpPr>
        <p:spPr>
          <a:xfrm>
            <a:off x="457200" y="1219200"/>
            <a:ext cx="8458200" cy="5638800"/>
          </a:xfrm>
          <a:noFill/>
          <a:ln/>
        </p:spPr>
        <p:txBody>
          <a:bodyPr/>
          <a:lstStyle/>
          <a:p>
            <a:pPr>
              <a:lnSpc>
                <a:spcPct val="80000"/>
              </a:lnSpc>
            </a:pPr>
            <a:r>
              <a:rPr lang="en-US" sz="2800">
                <a:solidFill>
                  <a:srgbClr val="FF1907"/>
                </a:solidFill>
              </a:rPr>
              <a:t>Nullification</a:t>
            </a:r>
            <a:r>
              <a:rPr lang="en-US" sz="2800"/>
              <a:t> – The Tariff of 1828 tried to protect northern factories from competition by forcing the south to pay additional taxes on products purchased from England.  The south believed in nullification (the idea that they have the right not to follow a federal law).</a:t>
            </a:r>
          </a:p>
          <a:p>
            <a:pPr>
              <a:lnSpc>
                <a:spcPct val="80000"/>
              </a:lnSpc>
            </a:pPr>
            <a:r>
              <a:rPr lang="en-US" sz="2800">
                <a:solidFill>
                  <a:srgbClr val="FF1907"/>
                </a:solidFill>
              </a:rPr>
              <a:t>Missouri Compromise</a:t>
            </a:r>
            <a:r>
              <a:rPr lang="en-US" sz="2800"/>
              <a:t> – Missouri entered the U.S. as a slave state and Maine entered as a free state in 1820.  Outlawed slavery </a:t>
            </a:r>
            <a:r>
              <a:rPr lang="en-US" sz="2800">
                <a:cs typeface="Arial" charset="0"/>
              </a:rPr>
              <a:t>north of 36°20' latitude (the southern border of Missouri), and included Louisiana Territory lands west of Missouri</a:t>
            </a:r>
          </a:p>
          <a:p>
            <a:pPr>
              <a:lnSpc>
                <a:spcPct val="80000"/>
              </a:lnSpc>
            </a:pPr>
            <a:r>
              <a:rPr lang="en-US" sz="2800">
                <a:solidFill>
                  <a:srgbClr val="FF1907"/>
                </a:solidFill>
                <a:cs typeface="Arial" charset="0"/>
              </a:rPr>
              <a:t>Compromise of 1850</a:t>
            </a:r>
            <a:r>
              <a:rPr lang="en-US" sz="2800">
                <a:cs typeface="Arial" charset="0"/>
              </a:rPr>
              <a:t> – California enters the U.S. as a free state.  Also included the Fugitive Slave Act which required northern states to return runaway slaves to the south.</a:t>
            </a:r>
          </a:p>
          <a:p>
            <a:pPr>
              <a:lnSpc>
                <a:spcPct val="80000"/>
              </a:lnSpc>
            </a:pPr>
            <a:endParaRPr lang="en-US" sz="2800"/>
          </a:p>
        </p:txBody>
      </p:sp>
      <p:sp>
        <p:nvSpPr>
          <p:cNvPr id="4" name="Text Box 8"/>
          <p:cNvSpPr txBox="1">
            <a:spLocks noChangeArrowheads="1"/>
          </p:cNvSpPr>
          <p:nvPr/>
        </p:nvSpPr>
        <p:spPr bwMode="auto">
          <a:xfrm>
            <a:off x="685800" y="1219200"/>
            <a:ext cx="20574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693420" y="3352800"/>
            <a:ext cx="372618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693420" y="5181600"/>
            <a:ext cx="357378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457200" y="304800"/>
            <a:ext cx="8458200" cy="914400"/>
          </a:xfrm>
        </p:spPr>
        <p:txBody>
          <a:bodyPr/>
          <a:lstStyle/>
          <a:p>
            <a:r>
              <a:rPr lang="en-US"/>
              <a:t>Causes of the Civil War</a:t>
            </a:r>
          </a:p>
        </p:txBody>
      </p:sp>
      <p:sp>
        <p:nvSpPr>
          <p:cNvPr id="133123" name="Rectangle 3"/>
          <p:cNvSpPr>
            <a:spLocks noGrp="1" noChangeArrowheads="1"/>
          </p:cNvSpPr>
          <p:nvPr>
            <p:ph type="body" idx="1"/>
          </p:nvPr>
        </p:nvSpPr>
        <p:spPr>
          <a:xfrm>
            <a:off x="457200" y="1219200"/>
            <a:ext cx="8458200" cy="5638800"/>
          </a:xfrm>
          <a:noFill/>
          <a:ln/>
        </p:spPr>
        <p:txBody>
          <a:bodyPr/>
          <a:lstStyle/>
          <a:p>
            <a:pPr>
              <a:lnSpc>
                <a:spcPct val="90000"/>
              </a:lnSpc>
            </a:pPr>
            <a:r>
              <a:rPr lang="en-US" sz="2800">
                <a:solidFill>
                  <a:srgbClr val="FF1907"/>
                </a:solidFill>
              </a:rPr>
              <a:t>Georgia Platform</a:t>
            </a:r>
            <a:r>
              <a:rPr lang="en-US" sz="2800"/>
              <a:t> – The North would support the Fugitive Slave Act and not ban slavery in new states in order to uphold the Compromise of 1850.  Georgia was credited with preventing war and secession.</a:t>
            </a:r>
          </a:p>
          <a:p>
            <a:pPr>
              <a:lnSpc>
                <a:spcPct val="90000"/>
              </a:lnSpc>
            </a:pPr>
            <a:r>
              <a:rPr lang="en-US" sz="2800">
                <a:solidFill>
                  <a:srgbClr val="FF1907"/>
                </a:solidFill>
              </a:rPr>
              <a:t>Kansas-Nebraska Act</a:t>
            </a:r>
            <a:r>
              <a:rPr lang="en-US" sz="2800"/>
              <a:t> - </a:t>
            </a:r>
            <a:r>
              <a:rPr lang="en-US" sz="2800">
                <a:cs typeface="Arial" charset="0"/>
              </a:rPr>
              <a:t>Created the territories of Kansas and Nebraska.  Those territories had right of popular sovereignty and could decide whether or not to allow slavery. </a:t>
            </a:r>
          </a:p>
          <a:p>
            <a:pPr>
              <a:lnSpc>
                <a:spcPct val="90000"/>
              </a:lnSpc>
            </a:pPr>
            <a:r>
              <a:rPr lang="en-US" sz="2800">
                <a:solidFill>
                  <a:srgbClr val="FF1907"/>
                </a:solidFill>
                <a:cs typeface="Arial" charset="0"/>
              </a:rPr>
              <a:t>Dred Scott</a:t>
            </a:r>
            <a:r>
              <a:rPr lang="en-US" sz="2800">
                <a:cs typeface="Arial" charset="0"/>
              </a:rPr>
              <a:t> – Supreme Court case in 1857 </a:t>
            </a:r>
            <a:r>
              <a:rPr lang="en-US" sz="2800"/>
              <a:t>Court ruled that slaves were not citizens and could not file lawsuits.  Also, the Supreme Court ruled that Congress could not stop slavery in the territories.</a:t>
            </a:r>
          </a:p>
        </p:txBody>
      </p:sp>
      <p:sp>
        <p:nvSpPr>
          <p:cNvPr id="4" name="Text Box 8"/>
          <p:cNvSpPr txBox="1">
            <a:spLocks noChangeArrowheads="1"/>
          </p:cNvSpPr>
          <p:nvPr/>
        </p:nvSpPr>
        <p:spPr bwMode="auto">
          <a:xfrm>
            <a:off x="685800" y="1295400"/>
            <a:ext cx="29718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685800" y="3276600"/>
            <a:ext cx="37338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685800" y="4876800"/>
            <a:ext cx="19812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0"/>
            <a:ext cx="8458200" cy="914400"/>
          </a:xfrm>
        </p:spPr>
        <p:txBody>
          <a:bodyPr/>
          <a:lstStyle/>
          <a:p>
            <a:r>
              <a:rPr lang="en-US"/>
              <a:t>Geography of Georgia</a:t>
            </a:r>
          </a:p>
        </p:txBody>
      </p:sp>
      <p:sp>
        <p:nvSpPr>
          <p:cNvPr id="9219" name="Rectangle 3"/>
          <p:cNvSpPr>
            <a:spLocks noGrp="1" noChangeArrowheads="1"/>
          </p:cNvSpPr>
          <p:nvPr>
            <p:ph type="body" idx="1"/>
          </p:nvPr>
        </p:nvSpPr>
        <p:spPr>
          <a:xfrm>
            <a:off x="457200" y="990600"/>
            <a:ext cx="8458200" cy="5562600"/>
          </a:xfrm>
          <a:noFill/>
        </p:spPr>
        <p:txBody>
          <a:bodyPr/>
          <a:lstStyle/>
          <a:p>
            <a:pPr>
              <a:lnSpc>
                <a:spcPct val="90000"/>
              </a:lnSpc>
              <a:spcBef>
                <a:spcPct val="0"/>
              </a:spcBef>
            </a:pPr>
            <a:r>
              <a:rPr lang="en-US" dirty="0"/>
              <a:t>Georgia is located in the following areas:</a:t>
            </a:r>
          </a:p>
          <a:p>
            <a:pPr>
              <a:lnSpc>
                <a:spcPct val="90000"/>
              </a:lnSpc>
              <a:spcBef>
                <a:spcPct val="0"/>
              </a:spcBef>
              <a:buFontTx/>
              <a:buNone/>
            </a:pPr>
            <a:r>
              <a:rPr lang="en-US" dirty="0"/>
              <a:t>		-</a:t>
            </a:r>
            <a:r>
              <a:rPr lang="en-US" dirty="0">
                <a:solidFill>
                  <a:srgbClr val="FF1907"/>
                </a:solidFill>
              </a:rPr>
              <a:t>Region</a:t>
            </a:r>
            <a:r>
              <a:rPr lang="en-US" dirty="0"/>
              <a:t>: South, Southeast, etc.</a:t>
            </a:r>
          </a:p>
          <a:p>
            <a:pPr>
              <a:lnSpc>
                <a:spcPct val="90000"/>
              </a:lnSpc>
              <a:spcBef>
                <a:spcPct val="0"/>
              </a:spcBef>
              <a:buFontTx/>
              <a:buNone/>
            </a:pPr>
            <a:r>
              <a:rPr lang="en-US" dirty="0"/>
              <a:t>		-</a:t>
            </a:r>
            <a:r>
              <a:rPr lang="en-US" dirty="0">
                <a:solidFill>
                  <a:srgbClr val="FF1907"/>
                </a:solidFill>
              </a:rPr>
              <a:t>Nation</a:t>
            </a:r>
            <a:r>
              <a:rPr lang="en-US" dirty="0"/>
              <a:t> (Country): U.S.A.</a:t>
            </a:r>
          </a:p>
          <a:p>
            <a:pPr>
              <a:lnSpc>
                <a:spcPct val="90000"/>
              </a:lnSpc>
              <a:spcBef>
                <a:spcPct val="0"/>
              </a:spcBef>
              <a:buFontTx/>
              <a:buNone/>
            </a:pPr>
            <a:r>
              <a:rPr lang="en-US" dirty="0"/>
              <a:t>		-</a:t>
            </a:r>
            <a:r>
              <a:rPr lang="en-US" dirty="0">
                <a:solidFill>
                  <a:srgbClr val="FF1907"/>
                </a:solidFill>
              </a:rPr>
              <a:t>Continent</a:t>
            </a:r>
            <a:r>
              <a:rPr lang="en-US" dirty="0"/>
              <a:t>: North America</a:t>
            </a:r>
          </a:p>
          <a:p>
            <a:pPr>
              <a:lnSpc>
                <a:spcPct val="90000"/>
              </a:lnSpc>
              <a:spcBef>
                <a:spcPct val="0"/>
              </a:spcBef>
              <a:buFontTx/>
              <a:buNone/>
            </a:pPr>
            <a:r>
              <a:rPr lang="en-US" dirty="0"/>
              <a:t>		-</a:t>
            </a:r>
            <a:r>
              <a:rPr lang="en-US" dirty="0">
                <a:solidFill>
                  <a:srgbClr val="FF1907"/>
                </a:solidFill>
              </a:rPr>
              <a:t>Hemispheres</a:t>
            </a:r>
            <a:r>
              <a:rPr lang="en-US" dirty="0"/>
              <a:t>: Northern and Western</a:t>
            </a:r>
          </a:p>
          <a:p>
            <a:pPr>
              <a:lnSpc>
                <a:spcPct val="90000"/>
              </a:lnSpc>
              <a:spcBef>
                <a:spcPct val="0"/>
              </a:spcBef>
            </a:pPr>
            <a:r>
              <a:rPr lang="en-US" dirty="0"/>
              <a:t>Georgia is divided into 5 Physiographic Regions: </a:t>
            </a:r>
            <a:r>
              <a:rPr lang="en-US" dirty="0">
                <a:solidFill>
                  <a:srgbClr val="FF1907"/>
                </a:solidFill>
              </a:rPr>
              <a:t>Coastal Plain</a:t>
            </a:r>
            <a:r>
              <a:rPr lang="en-US" dirty="0"/>
              <a:t>, </a:t>
            </a:r>
            <a:r>
              <a:rPr lang="en-US" dirty="0">
                <a:solidFill>
                  <a:srgbClr val="FF1907"/>
                </a:solidFill>
              </a:rPr>
              <a:t>Piedmont</a:t>
            </a:r>
            <a:r>
              <a:rPr lang="en-US" dirty="0"/>
              <a:t>, </a:t>
            </a:r>
            <a:r>
              <a:rPr lang="en-US" dirty="0">
                <a:solidFill>
                  <a:srgbClr val="FF1907"/>
                </a:solidFill>
              </a:rPr>
              <a:t>Blue Ridge</a:t>
            </a:r>
            <a:r>
              <a:rPr lang="en-US" dirty="0"/>
              <a:t>, </a:t>
            </a:r>
            <a:r>
              <a:rPr lang="en-US" dirty="0">
                <a:solidFill>
                  <a:srgbClr val="FF1907"/>
                </a:solidFill>
              </a:rPr>
              <a:t>Valley and Ridge</a:t>
            </a:r>
            <a:r>
              <a:rPr lang="en-US" dirty="0"/>
              <a:t>, and </a:t>
            </a:r>
            <a:r>
              <a:rPr lang="en-US" dirty="0">
                <a:solidFill>
                  <a:srgbClr val="FF1907"/>
                </a:solidFill>
              </a:rPr>
              <a:t>Appalachian Plateau</a:t>
            </a:r>
            <a:r>
              <a:rPr lang="en-US" dirty="0"/>
              <a:t>.</a:t>
            </a:r>
          </a:p>
          <a:p>
            <a:pPr>
              <a:lnSpc>
                <a:spcPct val="90000"/>
              </a:lnSpc>
              <a:spcBef>
                <a:spcPct val="0"/>
              </a:spcBef>
            </a:pPr>
            <a:r>
              <a:rPr lang="en-US" dirty="0"/>
              <a:t>Georgia’s warm and humid temperate </a:t>
            </a:r>
            <a:r>
              <a:rPr lang="en-US" dirty="0">
                <a:solidFill>
                  <a:srgbClr val="FF1907"/>
                </a:solidFill>
              </a:rPr>
              <a:t>climate</a:t>
            </a:r>
            <a:r>
              <a:rPr lang="en-US" dirty="0"/>
              <a:t> help to make GA both a good farming area and a good tourist spot.</a:t>
            </a:r>
          </a:p>
          <a:p>
            <a:pPr>
              <a:lnSpc>
                <a:spcPct val="90000"/>
              </a:lnSpc>
              <a:spcBef>
                <a:spcPct val="0"/>
              </a:spcBef>
              <a:buFontTx/>
              <a:buNone/>
            </a:pPr>
            <a:endParaRPr lang="en-US" dirty="0"/>
          </a:p>
        </p:txBody>
      </p:sp>
      <p:sp>
        <p:nvSpPr>
          <p:cNvPr id="4" name="Text Box 8"/>
          <p:cNvSpPr txBox="1">
            <a:spLocks noChangeArrowheads="1"/>
          </p:cNvSpPr>
          <p:nvPr/>
        </p:nvSpPr>
        <p:spPr bwMode="auto">
          <a:xfrm>
            <a:off x="1600200" y="1493223"/>
            <a:ext cx="1295400" cy="430887"/>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200" dirty="0"/>
          </a:p>
        </p:txBody>
      </p:sp>
      <p:sp>
        <p:nvSpPr>
          <p:cNvPr id="5" name="Text Box 8"/>
          <p:cNvSpPr txBox="1">
            <a:spLocks noChangeArrowheads="1"/>
          </p:cNvSpPr>
          <p:nvPr/>
        </p:nvSpPr>
        <p:spPr bwMode="auto">
          <a:xfrm>
            <a:off x="1600200" y="1924110"/>
            <a:ext cx="1295400" cy="430887"/>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200" dirty="0"/>
          </a:p>
        </p:txBody>
      </p:sp>
      <p:sp>
        <p:nvSpPr>
          <p:cNvPr id="6" name="Text Box 8"/>
          <p:cNvSpPr txBox="1">
            <a:spLocks noChangeArrowheads="1"/>
          </p:cNvSpPr>
          <p:nvPr/>
        </p:nvSpPr>
        <p:spPr bwMode="auto">
          <a:xfrm>
            <a:off x="1600200" y="2354997"/>
            <a:ext cx="1752600" cy="430887"/>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200" dirty="0"/>
          </a:p>
        </p:txBody>
      </p:sp>
      <p:sp>
        <p:nvSpPr>
          <p:cNvPr id="7" name="Text Box 8"/>
          <p:cNvSpPr txBox="1">
            <a:spLocks noChangeArrowheads="1"/>
          </p:cNvSpPr>
          <p:nvPr/>
        </p:nvSpPr>
        <p:spPr bwMode="auto">
          <a:xfrm>
            <a:off x="1600200" y="2785884"/>
            <a:ext cx="2438400" cy="430887"/>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200"/>
          </a:p>
        </p:txBody>
      </p:sp>
      <p:sp>
        <p:nvSpPr>
          <p:cNvPr id="8" name="Text Box 8"/>
          <p:cNvSpPr txBox="1">
            <a:spLocks noChangeArrowheads="1"/>
          </p:cNvSpPr>
          <p:nvPr/>
        </p:nvSpPr>
        <p:spPr bwMode="auto">
          <a:xfrm>
            <a:off x="152400" y="3657600"/>
            <a:ext cx="2209800" cy="430887"/>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200"/>
          </a:p>
        </p:txBody>
      </p:sp>
      <p:sp>
        <p:nvSpPr>
          <p:cNvPr id="9" name="Text Box 8"/>
          <p:cNvSpPr txBox="1">
            <a:spLocks noChangeArrowheads="1"/>
          </p:cNvSpPr>
          <p:nvPr/>
        </p:nvSpPr>
        <p:spPr bwMode="auto">
          <a:xfrm>
            <a:off x="152400" y="5410200"/>
            <a:ext cx="2095500" cy="430887"/>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2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42" presetClass="exit" presetSubtype="0" fill="hold" grpId="0" nodeType="clickEffect">
                                  <p:stCondLst>
                                    <p:cond delay="0"/>
                                  </p:stCondLst>
                                  <p:childTnLst>
                                    <p:animEffect transition="out" filter="fade">
                                      <p:cBhvr>
                                        <p:cTn id="34" dur="1000"/>
                                        <p:tgtEl>
                                          <p:spTgt spid="8"/>
                                        </p:tgtEl>
                                      </p:cBhvr>
                                    </p:animEffect>
                                    <p:anim calcmode="lin" valueType="num">
                                      <p:cBhvr>
                                        <p:cTn id="35" dur="1000"/>
                                        <p:tgtEl>
                                          <p:spTgt spid="8"/>
                                        </p:tgtEl>
                                        <p:attrNameLst>
                                          <p:attrName>ppt_x</p:attrName>
                                        </p:attrNameLst>
                                      </p:cBhvr>
                                      <p:tavLst>
                                        <p:tav tm="0">
                                          <p:val>
                                            <p:strVal val="ppt_x"/>
                                          </p:val>
                                        </p:tav>
                                        <p:tav tm="100000">
                                          <p:val>
                                            <p:strVal val="ppt_x"/>
                                          </p:val>
                                        </p:tav>
                                      </p:tavLst>
                                    </p:anim>
                                    <p:anim calcmode="lin" valueType="num">
                                      <p:cBhvr>
                                        <p:cTn id="36" dur="1000"/>
                                        <p:tgtEl>
                                          <p:spTgt spid="8"/>
                                        </p:tgtEl>
                                        <p:attrNameLst>
                                          <p:attrName>ppt_y</p:attrName>
                                        </p:attrNameLst>
                                      </p:cBhvr>
                                      <p:tavLst>
                                        <p:tav tm="0">
                                          <p:val>
                                            <p:strVal val="ppt_y"/>
                                          </p:val>
                                        </p:tav>
                                        <p:tav tm="100000">
                                          <p:val>
                                            <p:strVal val="ppt_y+.1"/>
                                          </p:val>
                                        </p:tav>
                                      </p:tavLst>
                                    </p:anim>
                                    <p:set>
                                      <p:cBhvr>
                                        <p:cTn id="37" dur="1" fill="hold">
                                          <p:stCondLst>
                                            <p:cond delay="999"/>
                                          </p:stCondLst>
                                        </p:cTn>
                                        <p:tgtEl>
                                          <p:spTgt spid="8"/>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42" presetClass="exit" presetSubtype="0" fill="hold" grpId="0" nodeType="clickEffect">
                                  <p:stCondLst>
                                    <p:cond delay="0"/>
                                  </p:stCondLst>
                                  <p:childTnLst>
                                    <p:animEffect transition="out" filter="fade">
                                      <p:cBhvr>
                                        <p:cTn id="41" dur="1000"/>
                                        <p:tgtEl>
                                          <p:spTgt spid="9"/>
                                        </p:tgtEl>
                                      </p:cBhvr>
                                    </p:animEffect>
                                    <p:anim calcmode="lin" valueType="num">
                                      <p:cBhvr>
                                        <p:cTn id="42" dur="1000"/>
                                        <p:tgtEl>
                                          <p:spTgt spid="9"/>
                                        </p:tgtEl>
                                        <p:attrNameLst>
                                          <p:attrName>ppt_x</p:attrName>
                                        </p:attrNameLst>
                                      </p:cBhvr>
                                      <p:tavLst>
                                        <p:tav tm="0">
                                          <p:val>
                                            <p:strVal val="ppt_x"/>
                                          </p:val>
                                        </p:tav>
                                        <p:tav tm="100000">
                                          <p:val>
                                            <p:strVal val="ppt_x"/>
                                          </p:val>
                                        </p:tav>
                                      </p:tavLst>
                                    </p:anim>
                                    <p:anim calcmode="lin" valueType="num">
                                      <p:cBhvr>
                                        <p:cTn id="43" dur="1000"/>
                                        <p:tgtEl>
                                          <p:spTgt spid="9"/>
                                        </p:tgtEl>
                                        <p:attrNameLst>
                                          <p:attrName>ppt_y</p:attrName>
                                        </p:attrNameLst>
                                      </p:cBhvr>
                                      <p:tavLst>
                                        <p:tav tm="0">
                                          <p:val>
                                            <p:strVal val="ppt_y"/>
                                          </p:val>
                                        </p:tav>
                                        <p:tav tm="100000">
                                          <p:val>
                                            <p:strVal val="ppt_y+.1"/>
                                          </p:val>
                                        </p:tav>
                                      </p:tavLst>
                                    </p:anim>
                                    <p:set>
                                      <p:cBhvr>
                                        <p:cTn id="44" dur="1" fill="hold">
                                          <p:stCondLst>
                                            <p:cond delay="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a:xfrm>
            <a:off x="457200" y="304800"/>
            <a:ext cx="8458200" cy="914400"/>
          </a:xfrm>
        </p:spPr>
        <p:txBody>
          <a:bodyPr/>
          <a:lstStyle/>
          <a:p>
            <a:r>
              <a:rPr lang="en-US"/>
              <a:t>Causes of the Civil War</a:t>
            </a:r>
          </a:p>
        </p:txBody>
      </p:sp>
      <p:sp>
        <p:nvSpPr>
          <p:cNvPr id="135171" name="Rectangle 3"/>
          <p:cNvSpPr>
            <a:spLocks noGrp="1" noChangeArrowheads="1"/>
          </p:cNvSpPr>
          <p:nvPr>
            <p:ph type="body" idx="1"/>
          </p:nvPr>
        </p:nvSpPr>
        <p:spPr>
          <a:xfrm>
            <a:off x="457200" y="1219200"/>
            <a:ext cx="8458200" cy="5638800"/>
          </a:xfrm>
          <a:noFill/>
          <a:ln/>
        </p:spPr>
        <p:txBody>
          <a:bodyPr/>
          <a:lstStyle/>
          <a:p>
            <a:pPr>
              <a:lnSpc>
                <a:spcPct val="90000"/>
              </a:lnSpc>
            </a:pPr>
            <a:r>
              <a:rPr lang="en-US">
                <a:solidFill>
                  <a:srgbClr val="FF1907"/>
                </a:solidFill>
              </a:rPr>
              <a:t>Election of 1860</a:t>
            </a:r>
            <a:r>
              <a:rPr lang="en-US"/>
              <a:t> – Republican Party had formed after the Dred Scott case.  It took an anti-slavery position.  </a:t>
            </a:r>
            <a:r>
              <a:rPr lang="en-US">
                <a:solidFill>
                  <a:srgbClr val="FF1907"/>
                </a:solidFill>
              </a:rPr>
              <a:t>Abraham Lincoln</a:t>
            </a:r>
            <a:r>
              <a:rPr lang="en-US"/>
              <a:t>, the Republican candidate, won the election of 1860 and became the American President.</a:t>
            </a:r>
          </a:p>
          <a:p>
            <a:pPr>
              <a:lnSpc>
                <a:spcPct val="90000"/>
              </a:lnSpc>
            </a:pPr>
            <a:r>
              <a:rPr lang="en-US">
                <a:solidFill>
                  <a:srgbClr val="FF1907"/>
                </a:solidFill>
              </a:rPr>
              <a:t>Secession</a:t>
            </a:r>
            <a:r>
              <a:rPr lang="en-US"/>
              <a:t> – </a:t>
            </a:r>
            <a:r>
              <a:rPr lang="en-US">
                <a:solidFill>
                  <a:srgbClr val="FF1907"/>
                </a:solidFill>
              </a:rPr>
              <a:t>Alexander Stephens</a:t>
            </a:r>
            <a:r>
              <a:rPr lang="en-US"/>
              <a:t>, one of GA’s representatives in Congress, called for the south to remain loyal to the Union and voted against secession.  Following many debates over what Georgia should do, Georgia decided to secede from the Union on January 21, 1861.  </a:t>
            </a:r>
          </a:p>
        </p:txBody>
      </p:sp>
      <p:sp>
        <p:nvSpPr>
          <p:cNvPr id="4" name="Text Box 8"/>
          <p:cNvSpPr txBox="1">
            <a:spLocks noChangeArrowheads="1"/>
          </p:cNvSpPr>
          <p:nvPr/>
        </p:nvSpPr>
        <p:spPr bwMode="auto">
          <a:xfrm>
            <a:off x="685800" y="1295400"/>
            <a:ext cx="32004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4572000" y="2209800"/>
            <a:ext cx="32766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716280" y="3581400"/>
            <a:ext cx="210312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3124200" y="3581400"/>
            <a:ext cx="37338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noChangeArrowheads="1"/>
          </p:cNvSpPr>
          <p:nvPr>
            <p:ph type="title"/>
          </p:nvPr>
        </p:nvSpPr>
        <p:spPr/>
        <p:txBody>
          <a:bodyPr/>
          <a:lstStyle/>
          <a:p>
            <a:r>
              <a:rPr lang="en-US" sz="4400"/>
              <a:t>Causes of the Civil War Video</a:t>
            </a:r>
          </a:p>
        </p:txBody>
      </p:sp>
      <p:sp>
        <p:nvSpPr>
          <p:cNvPr id="256003" name="Rectangle 3"/>
          <p:cNvSpPr>
            <a:spLocks noGrp="1" noChangeArrowheads="1"/>
          </p:cNvSpPr>
          <p:nvPr>
            <p:ph type="body" idx="1"/>
          </p:nvPr>
        </p:nvSpPr>
        <p:spPr>
          <a:xfrm>
            <a:off x="304800" y="1752600"/>
            <a:ext cx="8610600" cy="4800600"/>
          </a:xfrm>
        </p:spPr>
        <p:txBody>
          <a:bodyPr/>
          <a:lstStyle/>
          <a:p>
            <a:pPr>
              <a:buFontTx/>
              <a:buNone/>
            </a:pPr>
            <a:r>
              <a:rPr lang="en-US">
                <a:hlinkClick r:id="rId2"/>
              </a:rPr>
              <a:t>BrainPop – Civil War Causes</a:t>
            </a:r>
            <a:endParaRPr lang="en-US"/>
          </a:p>
          <a:p>
            <a:pPr>
              <a:buFontTx/>
              <a:buNone/>
            </a:pPr>
            <a:endParaRPr lang="en-US"/>
          </a:p>
          <a:p>
            <a:pPr>
              <a:buFontTx/>
              <a:buNone/>
            </a:pPr>
            <a:endParaRPr lang="en-US"/>
          </a:p>
          <a:p>
            <a:pPr>
              <a:buFontTx/>
              <a:buNone/>
            </a:pPr>
            <a:endParaRPr lang="en-US"/>
          </a:p>
          <a:p>
            <a:pPr>
              <a:buFontTx/>
              <a:buNone/>
            </a:pPr>
            <a:r>
              <a:rPr lang="en-US" b="1"/>
              <a:t>GMS BrainPop Login Information:</a:t>
            </a:r>
          </a:p>
          <a:p>
            <a:pPr>
              <a:buFontTx/>
              <a:buNone/>
            </a:pPr>
            <a:r>
              <a:rPr lang="en-US"/>
              <a:t>	Username: griffinms</a:t>
            </a:r>
          </a:p>
          <a:p>
            <a:pPr>
              <a:buFontTx/>
              <a:buNone/>
            </a:pPr>
            <a:r>
              <a:rPr lang="en-US"/>
              <a:t>	Password: student</a:t>
            </a:r>
          </a:p>
          <a:p>
            <a:pPr>
              <a:buFontTx/>
              <a:buNone/>
            </a:pP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a:xfrm>
            <a:off x="0" y="304800"/>
            <a:ext cx="9144000" cy="914400"/>
          </a:xfrm>
        </p:spPr>
        <p:txBody>
          <a:bodyPr/>
          <a:lstStyle/>
          <a:p>
            <a:r>
              <a:rPr lang="en-US" sz="4600"/>
              <a:t>Key Events of the Civil War</a:t>
            </a:r>
          </a:p>
        </p:txBody>
      </p:sp>
      <p:sp>
        <p:nvSpPr>
          <p:cNvPr id="137219" name="Rectangle 3"/>
          <p:cNvSpPr>
            <a:spLocks noGrp="1" noChangeArrowheads="1"/>
          </p:cNvSpPr>
          <p:nvPr>
            <p:ph type="body" idx="1"/>
          </p:nvPr>
        </p:nvSpPr>
        <p:spPr>
          <a:xfrm>
            <a:off x="457200" y="1219200"/>
            <a:ext cx="8458200" cy="5638800"/>
          </a:xfrm>
          <a:noFill/>
          <a:ln/>
        </p:spPr>
        <p:txBody>
          <a:bodyPr/>
          <a:lstStyle/>
          <a:p>
            <a:r>
              <a:rPr lang="en-US">
                <a:solidFill>
                  <a:srgbClr val="FF1907"/>
                </a:solidFill>
              </a:rPr>
              <a:t>Antietam</a:t>
            </a:r>
            <a:r>
              <a:rPr lang="en-US"/>
              <a:t> - Sept. 17, 1862.  Bloodiest single day of the Civil War.  Union Army defeated the Confederate Army (under the leadership of Robert E. Lee).  About 2,000 Northerners and 2,700 Southerners were killed and 19,000 people were wounded.</a:t>
            </a:r>
          </a:p>
          <a:p>
            <a:r>
              <a:rPr lang="en-US">
                <a:solidFill>
                  <a:srgbClr val="FF1907"/>
                </a:solidFill>
              </a:rPr>
              <a:t>Emancipation Proclamation</a:t>
            </a:r>
            <a:r>
              <a:rPr lang="en-US"/>
              <a:t> – Issued by Abraham Lincoln.  Stated that all slaves in any states in rebellion against the Union would become free on January 1, 1863.</a:t>
            </a:r>
          </a:p>
          <a:p>
            <a:endParaRPr lang="en-US"/>
          </a:p>
        </p:txBody>
      </p:sp>
      <p:sp>
        <p:nvSpPr>
          <p:cNvPr id="4" name="Text Box 8"/>
          <p:cNvSpPr txBox="1">
            <a:spLocks noChangeArrowheads="1"/>
          </p:cNvSpPr>
          <p:nvPr/>
        </p:nvSpPr>
        <p:spPr bwMode="auto">
          <a:xfrm>
            <a:off x="685800" y="1295400"/>
            <a:ext cx="190500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5" name="Text Box 8"/>
          <p:cNvSpPr txBox="1">
            <a:spLocks noChangeArrowheads="1"/>
          </p:cNvSpPr>
          <p:nvPr/>
        </p:nvSpPr>
        <p:spPr bwMode="auto">
          <a:xfrm>
            <a:off x="685800" y="4343400"/>
            <a:ext cx="521208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6" name="Text Box 8"/>
          <p:cNvSpPr txBox="1">
            <a:spLocks noChangeArrowheads="1"/>
          </p:cNvSpPr>
          <p:nvPr/>
        </p:nvSpPr>
        <p:spPr bwMode="auto">
          <a:xfrm>
            <a:off x="3048000" y="2743200"/>
            <a:ext cx="83820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6"/>
                                        </p:tgtEl>
                                      </p:cBhvr>
                                    </p:animEffect>
                                    <p:anim calcmode="lin" valueType="num">
                                      <p:cBhvr>
                                        <p:cTn id="14" dur="1000"/>
                                        <p:tgtEl>
                                          <p:spTgt spid="6"/>
                                        </p:tgtEl>
                                        <p:attrNameLst>
                                          <p:attrName>ppt_x</p:attrName>
                                        </p:attrNameLst>
                                      </p:cBhvr>
                                      <p:tavLst>
                                        <p:tav tm="0">
                                          <p:val>
                                            <p:strVal val="ppt_x"/>
                                          </p:val>
                                        </p:tav>
                                        <p:tav tm="100000">
                                          <p:val>
                                            <p:strVal val="ppt_x"/>
                                          </p:val>
                                        </p:tav>
                                      </p:tavLst>
                                    </p:anim>
                                    <p:anim calcmode="lin" valueType="num">
                                      <p:cBhvr>
                                        <p:cTn id="15" dur="1000"/>
                                        <p:tgtEl>
                                          <p:spTgt spid="6"/>
                                        </p:tgtEl>
                                        <p:attrNameLst>
                                          <p:attrName>ppt_y</p:attrName>
                                        </p:attrNameLst>
                                      </p:cBhvr>
                                      <p:tavLst>
                                        <p:tav tm="0">
                                          <p:val>
                                            <p:strVal val="ppt_y"/>
                                          </p:val>
                                        </p:tav>
                                        <p:tav tm="100000">
                                          <p:val>
                                            <p:strVal val="ppt_y+.1"/>
                                          </p:val>
                                        </p:tav>
                                      </p:tavLst>
                                    </p:anim>
                                    <p:set>
                                      <p:cBhvr>
                                        <p:cTn id="16" dur="1" fill="hold">
                                          <p:stCondLst>
                                            <p:cond delay="999"/>
                                          </p:stCondLst>
                                        </p:cTn>
                                        <p:tgtEl>
                                          <p:spTgt spid="6"/>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5"/>
                                        </p:tgtEl>
                                      </p:cBhvr>
                                    </p:animEffect>
                                    <p:anim calcmode="lin" valueType="num">
                                      <p:cBhvr>
                                        <p:cTn id="21" dur="1000"/>
                                        <p:tgtEl>
                                          <p:spTgt spid="5"/>
                                        </p:tgtEl>
                                        <p:attrNameLst>
                                          <p:attrName>ppt_x</p:attrName>
                                        </p:attrNameLst>
                                      </p:cBhvr>
                                      <p:tavLst>
                                        <p:tav tm="0">
                                          <p:val>
                                            <p:strVal val="ppt_x"/>
                                          </p:val>
                                        </p:tav>
                                        <p:tav tm="100000">
                                          <p:val>
                                            <p:strVal val="ppt_x"/>
                                          </p:val>
                                        </p:tav>
                                      </p:tavLst>
                                    </p:anim>
                                    <p:anim calcmode="lin" valueType="num">
                                      <p:cBhvr>
                                        <p:cTn id="22" dur="1000"/>
                                        <p:tgtEl>
                                          <p:spTgt spid="5"/>
                                        </p:tgtEl>
                                        <p:attrNameLst>
                                          <p:attrName>ppt_y</p:attrName>
                                        </p:attrNameLst>
                                      </p:cBhvr>
                                      <p:tavLst>
                                        <p:tav tm="0">
                                          <p:val>
                                            <p:strVal val="ppt_y"/>
                                          </p:val>
                                        </p:tav>
                                        <p:tav tm="100000">
                                          <p:val>
                                            <p:strVal val="ppt_y+.1"/>
                                          </p:val>
                                        </p:tav>
                                      </p:tavLst>
                                    </p:anim>
                                    <p:set>
                                      <p:cBhvr>
                                        <p:cTn id="23" dur="1" fill="hold">
                                          <p:stCondLst>
                                            <p:cond delay="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a:xfrm>
            <a:off x="0" y="304800"/>
            <a:ext cx="9144000" cy="914400"/>
          </a:xfrm>
        </p:spPr>
        <p:txBody>
          <a:bodyPr/>
          <a:lstStyle/>
          <a:p>
            <a:r>
              <a:rPr lang="en-US" sz="4600"/>
              <a:t>Key Events of the Civil War</a:t>
            </a:r>
          </a:p>
        </p:txBody>
      </p:sp>
      <p:sp>
        <p:nvSpPr>
          <p:cNvPr id="139267" name="Rectangle 3"/>
          <p:cNvSpPr>
            <a:spLocks noGrp="1" noChangeArrowheads="1"/>
          </p:cNvSpPr>
          <p:nvPr>
            <p:ph type="body" idx="1"/>
          </p:nvPr>
        </p:nvSpPr>
        <p:spPr>
          <a:xfrm>
            <a:off x="457200" y="1219200"/>
            <a:ext cx="8458200" cy="5638800"/>
          </a:xfrm>
          <a:noFill/>
          <a:ln/>
        </p:spPr>
        <p:txBody>
          <a:bodyPr/>
          <a:lstStyle/>
          <a:p>
            <a:pPr>
              <a:lnSpc>
                <a:spcPct val="90000"/>
              </a:lnSpc>
            </a:pPr>
            <a:r>
              <a:rPr lang="en-US" sz="2800" dirty="0">
                <a:solidFill>
                  <a:srgbClr val="FF1907"/>
                </a:solidFill>
              </a:rPr>
              <a:t>Gettysburg</a:t>
            </a:r>
            <a:r>
              <a:rPr lang="en-US" sz="2800" dirty="0"/>
              <a:t> - July 1 to July 3, 1863.  Union Army defeats the Confederates.  Union suffers 23,000 Causalities (dead and wounded soldiers).  Confederacy suffers </a:t>
            </a:r>
            <a:r>
              <a:rPr lang="en-US" sz="2800" dirty="0" smtClean="0"/>
              <a:t>28,000 </a:t>
            </a:r>
            <a:r>
              <a:rPr lang="en-US" sz="2800" dirty="0" err="1" smtClean="0"/>
              <a:t>casualities</a:t>
            </a:r>
            <a:endParaRPr lang="en-US" sz="2800" dirty="0"/>
          </a:p>
          <a:p>
            <a:pPr>
              <a:lnSpc>
                <a:spcPct val="90000"/>
              </a:lnSpc>
            </a:pPr>
            <a:r>
              <a:rPr lang="en-US" sz="2800" dirty="0" smtClean="0">
                <a:solidFill>
                  <a:srgbClr val="FF1907"/>
                </a:solidFill>
              </a:rPr>
              <a:t>Chickamauga</a:t>
            </a:r>
            <a:r>
              <a:rPr lang="en-US" sz="2800" dirty="0" smtClean="0"/>
              <a:t> </a:t>
            </a:r>
            <a:r>
              <a:rPr lang="en-US" sz="2800" dirty="0"/>
              <a:t>– September 1863. Union troops were driven back to Chattanooga; Confederates did not follow-up on their victory.  Union reinforcements later recaptured Chattanooga. </a:t>
            </a:r>
          </a:p>
          <a:p>
            <a:pPr>
              <a:lnSpc>
                <a:spcPct val="90000"/>
              </a:lnSpc>
            </a:pPr>
            <a:r>
              <a:rPr lang="en-US" sz="2800" dirty="0">
                <a:solidFill>
                  <a:srgbClr val="FF1907"/>
                </a:solidFill>
              </a:rPr>
              <a:t>Union Blockade of GA’s Coast</a:t>
            </a:r>
            <a:r>
              <a:rPr lang="en-US" sz="2800" dirty="0"/>
              <a:t> – The Union used naval ships to prevent the south from continuing to trade materials (such as cotton) with the British.  Kept the south from having the materials necessary to continue to fight.</a:t>
            </a:r>
          </a:p>
        </p:txBody>
      </p:sp>
      <p:sp>
        <p:nvSpPr>
          <p:cNvPr id="4" name="Text Box 8"/>
          <p:cNvSpPr txBox="1">
            <a:spLocks noChangeArrowheads="1"/>
          </p:cNvSpPr>
          <p:nvPr/>
        </p:nvSpPr>
        <p:spPr bwMode="auto">
          <a:xfrm>
            <a:off x="662940" y="1295400"/>
            <a:ext cx="200406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662940" y="2895600"/>
            <a:ext cx="246126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1828800" y="4495800"/>
            <a:ext cx="16002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0" y="304800"/>
            <a:ext cx="9144000" cy="914400"/>
          </a:xfrm>
        </p:spPr>
        <p:txBody>
          <a:bodyPr/>
          <a:lstStyle/>
          <a:p>
            <a:r>
              <a:rPr lang="en-US" sz="4600"/>
              <a:t>Key Events of the Civil War</a:t>
            </a:r>
          </a:p>
        </p:txBody>
      </p:sp>
      <p:sp>
        <p:nvSpPr>
          <p:cNvPr id="141315" name="Rectangle 3"/>
          <p:cNvSpPr>
            <a:spLocks noGrp="1" noChangeArrowheads="1"/>
          </p:cNvSpPr>
          <p:nvPr>
            <p:ph type="body" idx="1"/>
          </p:nvPr>
        </p:nvSpPr>
        <p:spPr>
          <a:xfrm>
            <a:off x="457200" y="1219200"/>
            <a:ext cx="8458200" cy="5638800"/>
          </a:xfrm>
          <a:noFill/>
          <a:ln/>
        </p:spPr>
        <p:txBody>
          <a:bodyPr/>
          <a:lstStyle/>
          <a:p>
            <a:pPr>
              <a:lnSpc>
                <a:spcPct val="90000"/>
              </a:lnSpc>
            </a:pPr>
            <a:r>
              <a:rPr lang="en-US" dirty="0">
                <a:solidFill>
                  <a:srgbClr val="FF1907"/>
                </a:solidFill>
              </a:rPr>
              <a:t>Atlanta Campaign</a:t>
            </a:r>
            <a:r>
              <a:rPr lang="en-US" dirty="0"/>
              <a:t> – </a:t>
            </a:r>
            <a:r>
              <a:rPr lang="en-US" dirty="0">
                <a:solidFill>
                  <a:srgbClr val="FF0000"/>
                </a:solidFill>
              </a:rPr>
              <a:t>William Tecumseh Sherman</a:t>
            </a:r>
            <a:r>
              <a:rPr lang="en-US" dirty="0"/>
              <a:t> forced the confederate soldiers and citizens of Atlanta to retreat out of the city.  His soldiers then proceeded to burn 90% of Atlanta.  </a:t>
            </a:r>
          </a:p>
          <a:p>
            <a:pPr>
              <a:lnSpc>
                <a:spcPct val="90000"/>
              </a:lnSpc>
            </a:pPr>
            <a:r>
              <a:rPr lang="en-US" dirty="0">
                <a:solidFill>
                  <a:srgbClr val="FF1907"/>
                </a:solidFill>
              </a:rPr>
              <a:t>The March to the Sea</a:t>
            </a:r>
            <a:r>
              <a:rPr lang="en-US" dirty="0"/>
              <a:t> - Part of the Lay Waste Strategy - Sherman’s Union army destroys everything in its path, 300 miles from Atlanta to Savannah. A sixty mile-wide area is burned, destroyed, and ruined during a two-month period.  Captured Savannah in 1864.</a:t>
            </a:r>
          </a:p>
        </p:txBody>
      </p:sp>
      <p:sp>
        <p:nvSpPr>
          <p:cNvPr id="4" name="Text Box 8"/>
          <p:cNvSpPr txBox="1">
            <a:spLocks noChangeArrowheads="1"/>
          </p:cNvSpPr>
          <p:nvPr/>
        </p:nvSpPr>
        <p:spPr bwMode="auto">
          <a:xfrm>
            <a:off x="685800" y="1295400"/>
            <a:ext cx="35052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6" name="Text Box 8"/>
          <p:cNvSpPr txBox="1">
            <a:spLocks noChangeArrowheads="1"/>
          </p:cNvSpPr>
          <p:nvPr/>
        </p:nvSpPr>
        <p:spPr bwMode="auto">
          <a:xfrm>
            <a:off x="4495800" y="1295400"/>
            <a:ext cx="45720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7" name="Text Box 8"/>
          <p:cNvSpPr txBox="1">
            <a:spLocks noChangeArrowheads="1"/>
          </p:cNvSpPr>
          <p:nvPr/>
        </p:nvSpPr>
        <p:spPr bwMode="auto">
          <a:xfrm>
            <a:off x="685800" y="3581400"/>
            <a:ext cx="41910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8" name="Text Box 8"/>
          <p:cNvSpPr txBox="1">
            <a:spLocks noChangeArrowheads="1"/>
          </p:cNvSpPr>
          <p:nvPr/>
        </p:nvSpPr>
        <p:spPr bwMode="auto">
          <a:xfrm>
            <a:off x="685800" y="1752600"/>
            <a:ext cx="19050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6"/>
                                        </p:tgtEl>
                                      </p:cBhvr>
                                    </p:animEffect>
                                    <p:anim calcmode="lin" valueType="num">
                                      <p:cBhvr>
                                        <p:cTn id="14" dur="1000"/>
                                        <p:tgtEl>
                                          <p:spTgt spid="6"/>
                                        </p:tgtEl>
                                        <p:attrNameLst>
                                          <p:attrName>ppt_x</p:attrName>
                                        </p:attrNameLst>
                                      </p:cBhvr>
                                      <p:tavLst>
                                        <p:tav tm="0">
                                          <p:val>
                                            <p:strVal val="ppt_x"/>
                                          </p:val>
                                        </p:tav>
                                        <p:tav tm="100000">
                                          <p:val>
                                            <p:strVal val="ppt_x"/>
                                          </p:val>
                                        </p:tav>
                                      </p:tavLst>
                                    </p:anim>
                                    <p:anim calcmode="lin" valueType="num">
                                      <p:cBhvr>
                                        <p:cTn id="15" dur="1000"/>
                                        <p:tgtEl>
                                          <p:spTgt spid="6"/>
                                        </p:tgtEl>
                                        <p:attrNameLst>
                                          <p:attrName>ppt_y</p:attrName>
                                        </p:attrNameLst>
                                      </p:cBhvr>
                                      <p:tavLst>
                                        <p:tav tm="0">
                                          <p:val>
                                            <p:strVal val="ppt_y"/>
                                          </p:val>
                                        </p:tav>
                                        <p:tav tm="100000">
                                          <p:val>
                                            <p:strVal val="ppt_y+.1"/>
                                          </p:val>
                                        </p:tav>
                                      </p:tavLst>
                                    </p:anim>
                                    <p:set>
                                      <p:cBhvr>
                                        <p:cTn id="16" dur="1" fill="hold">
                                          <p:stCondLst>
                                            <p:cond delay="999"/>
                                          </p:stCondLst>
                                        </p:cTn>
                                        <p:tgtEl>
                                          <p:spTgt spid="6"/>
                                        </p:tgtEl>
                                        <p:attrNameLst>
                                          <p:attrName>style.visibility</p:attrName>
                                        </p:attrNameLst>
                                      </p:cBhvr>
                                      <p:to>
                                        <p:strVal val="hidden"/>
                                      </p:to>
                                    </p:set>
                                  </p:childTnLst>
                                </p:cTn>
                              </p:par>
                              <p:par>
                                <p:cTn id="17" presetID="42" presetClass="exit" presetSubtype="0" fill="hold" grpId="0" nodeType="withEffect">
                                  <p:stCondLst>
                                    <p:cond delay="0"/>
                                  </p:stCondLst>
                                  <p:childTnLst>
                                    <p:animEffect transition="out" filter="fade">
                                      <p:cBhvr>
                                        <p:cTn id="18" dur="1000"/>
                                        <p:tgtEl>
                                          <p:spTgt spid="8"/>
                                        </p:tgtEl>
                                      </p:cBhvr>
                                    </p:animEffect>
                                    <p:anim calcmode="lin" valueType="num">
                                      <p:cBhvr>
                                        <p:cTn id="19" dur="1000"/>
                                        <p:tgtEl>
                                          <p:spTgt spid="8"/>
                                        </p:tgtEl>
                                        <p:attrNameLst>
                                          <p:attrName>ppt_x</p:attrName>
                                        </p:attrNameLst>
                                      </p:cBhvr>
                                      <p:tavLst>
                                        <p:tav tm="0">
                                          <p:val>
                                            <p:strVal val="ppt_x"/>
                                          </p:val>
                                        </p:tav>
                                        <p:tav tm="100000">
                                          <p:val>
                                            <p:strVal val="ppt_x"/>
                                          </p:val>
                                        </p:tav>
                                      </p:tavLst>
                                    </p:anim>
                                    <p:anim calcmode="lin" valueType="num">
                                      <p:cBhvr>
                                        <p:cTn id="20" dur="1000"/>
                                        <p:tgtEl>
                                          <p:spTgt spid="8"/>
                                        </p:tgtEl>
                                        <p:attrNameLst>
                                          <p:attrName>ppt_y</p:attrName>
                                        </p:attrNameLst>
                                      </p:cBhvr>
                                      <p:tavLst>
                                        <p:tav tm="0">
                                          <p:val>
                                            <p:strVal val="ppt_y"/>
                                          </p:val>
                                        </p:tav>
                                        <p:tav tm="100000">
                                          <p:val>
                                            <p:strVal val="ppt_y+.1"/>
                                          </p:val>
                                        </p:tav>
                                      </p:tavLst>
                                    </p:anim>
                                    <p:set>
                                      <p:cBhvr>
                                        <p:cTn id="21" dur="1" fill="hold">
                                          <p:stCondLst>
                                            <p:cond delay="999"/>
                                          </p:stCondLst>
                                        </p:cTn>
                                        <p:tgtEl>
                                          <p:spTgt spid="8"/>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42" presetClass="exit" presetSubtype="0" fill="hold" grpId="0" nodeType="clickEffect">
                                  <p:stCondLst>
                                    <p:cond delay="0"/>
                                  </p:stCondLst>
                                  <p:childTnLst>
                                    <p:animEffect transition="out" filter="fade">
                                      <p:cBhvr>
                                        <p:cTn id="25" dur="1000"/>
                                        <p:tgtEl>
                                          <p:spTgt spid="7"/>
                                        </p:tgtEl>
                                      </p:cBhvr>
                                    </p:animEffect>
                                    <p:anim calcmode="lin" valueType="num">
                                      <p:cBhvr>
                                        <p:cTn id="26" dur="1000"/>
                                        <p:tgtEl>
                                          <p:spTgt spid="7"/>
                                        </p:tgtEl>
                                        <p:attrNameLst>
                                          <p:attrName>ppt_x</p:attrName>
                                        </p:attrNameLst>
                                      </p:cBhvr>
                                      <p:tavLst>
                                        <p:tav tm="0">
                                          <p:val>
                                            <p:strVal val="ppt_x"/>
                                          </p:val>
                                        </p:tav>
                                        <p:tav tm="100000">
                                          <p:val>
                                            <p:strVal val="ppt_x"/>
                                          </p:val>
                                        </p:tav>
                                      </p:tavLst>
                                    </p:anim>
                                    <p:anim calcmode="lin" valueType="num">
                                      <p:cBhvr>
                                        <p:cTn id="27" dur="1000"/>
                                        <p:tgtEl>
                                          <p:spTgt spid="7"/>
                                        </p:tgtEl>
                                        <p:attrNameLst>
                                          <p:attrName>ppt_y</p:attrName>
                                        </p:attrNameLst>
                                      </p:cBhvr>
                                      <p:tavLst>
                                        <p:tav tm="0">
                                          <p:val>
                                            <p:strVal val="ppt_y"/>
                                          </p:val>
                                        </p:tav>
                                        <p:tav tm="100000">
                                          <p:val>
                                            <p:strVal val="ppt_y+.1"/>
                                          </p:val>
                                        </p:tav>
                                      </p:tavLst>
                                    </p:anim>
                                    <p:set>
                                      <p:cBhvr>
                                        <p:cTn id="28" dur="1" fill="hold">
                                          <p:stCondLst>
                                            <p:cond delay="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0" y="304800"/>
            <a:ext cx="9144000" cy="914400"/>
          </a:xfrm>
        </p:spPr>
        <p:txBody>
          <a:bodyPr/>
          <a:lstStyle/>
          <a:p>
            <a:r>
              <a:rPr lang="en-US" sz="4600"/>
              <a:t>Key Events of the Civil War</a:t>
            </a:r>
          </a:p>
        </p:txBody>
      </p:sp>
      <p:sp>
        <p:nvSpPr>
          <p:cNvPr id="143363" name="Rectangle 3"/>
          <p:cNvSpPr>
            <a:spLocks noGrp="1" noChangeArrowheads="1"/>
          </p:cNvSpPr>
          <p:nvPr>
            <p:ph type="body" idx="1"/>
          </p:nvPr>
        </p:nvSpPr>
        <p:spPr>
          <a:xfrm>
            <a:off x="457200" y="1219200"/>
            <a:ext cx="8458200" cy="5638800"/>
          </a:xfrm>
          <a:noFill/>
          <a:ln/>
        </p:spPr>
        <p:txBody>
          <a:bodyPr/>
          <a:lstStyle/>
          <a:p>
            <a:pPr>
              <a:lnSpc>
                <a:spcPct val="90000"/>
              </a:lnSpc>
            </a:pPr>
            <a:r>
              <a:rPr lang="en-US">
                <a:solidFill>
                  <a:srgbClr val="FF1907"/>
                </a:solidFill>
              </a:rPr>
              <a:t>Andersonville Prison</a:t>
            </a:r>
            <a:r>
              <a:rPr lang="en-US"/>
              <a:t>, in southwest Georgia, was overcrowded, and offered poor food, contaminated water, and poor sanitation; 13,700 Union soldiers are buried there.</a:t>
            </a:r>
          </a:p>
          <a:p>
            <a:pPr>
              <a:lnSpc>
                <a:spcPct val="90000"/>
              </a:lnSpc>
            </a:pPr>
            <a:r>
              <a:rPr lang="en-US"/>
              <a:t>General </a:t>
            </a:r>
            <a:r>
              <a:rPr lang="en-US">
                <a:solidFill>
                  <a:srgbClr val="FF1907"/>
                </a:solidFill>
              </a:rPr>
              <a:t>Robert E. Lee’s</a:t>
            </a:r>
            <a:r>
              <a:rPr lang="en-US"/>
              <a:t> Army of Virginia cannot defeat Union General </a:t>
            </a:r>
            <a:r>
              <a:rPr lang="en-US">
                <a:solidFill>
                  <a:srgbClr val="FF1907"/>
                </a:solidFill>
              </a:rPr>
              <a:t>Ulysses S. Grant</a:t>
            </a:r>
            <a:r>
              <a:rPr lang="en-US"/>
              <a:t> at Petersburg; he surrenders his army at Appomattox Courthouse on April 9, 1865.  The Civil War was over.</a:t>
            </a:r>
          </a:p>
          <a:p>
            <a:pPr>
              <a:lnSpc>
                <a:spcPct val="90000"/>
              </a:lnSpc>
            </a:pPr>
            <a:r>
              <a:rPr lang="en-US">
                <a:cs typeface="Arial" charset="0"/>
              </a:rPr>
              <a:t>620,000 people died during the war; about two-thirds died from diseases, wounds, or military prison hardships.</a:t>
            </a:r>
            <a:endParaRPr lang="en-US"/>
          </a:p>
        </p:txBody>
      </p:sp>
      <p:sp>
        <p:nvSpPr>
          <p:cNvPr id="4" name="Text Box 8"/>
          <p:cNvSpPr txBox="1">
            <a:spLocks noChangeArrowheads="1"/>
          </p:cNvSpPr>
          <p:nvPr/>
        </p:nvSpPr>
        <p:spPr bwMode="auto">
          <a:xfrm>
            <a:off x="685800" y="1295400"/>
            <a:ext cx="38862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5" name="Text Box 8"/>
          <p:cNvSpPr txBox="1">
            <a:spLocks noChangeArrowheads="1"/>
          </p:cNvSpPr>
          <p:nvPr/>
        </p:nvSpPr>
        <p:spPr bwMode="auto">
          <a:xfrm>
            <a:off x="2362200" y="3124200"/>
            <a:ext cx="29718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6" name="Text Box 8"/>
          <p:cNvSpPr txBox="1">
            <a:spLocks noChangeArrowheads="1"/>
          </p:cNvSpPr>
          <p:nvPr/>
        </p:nvSpPr>
        <p:spPr bwMode="auto">
          <a:xfrm>
            <a:off x="6096000" y="3581400"/>
            <a:ext cx="28956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7" name="Text Box 8"/>
          <p:cNvSpPr txBox="1">
            <a:spLocks noChangeArrowheads="1"/>
          </p:cNvSpPr>
          <p:nvPr/>
        </p:nvSpPr>
        <p:spPr bwMode="auto">
          <a:xfrm>
            <a:off x="685800" y="3985320"/>
            <a:ext cx="12954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8" name="Text Box 8"/>
          <p:cNvSpPr txBox="1">
            <a:spLocks noChangeArrowheads="1"/>
          </p:cNvSpPr>
          <p:nvPr/>
        </p:nvSpPr>
        <p:spPr bwMode="auto">
          <a:xfrm>
            <a:off x="685800" y="5410200"/>
            <a:ext cx="17526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par>
                                <p:cTn id="24" presetID="42" presetClass="exit" presetSubtype="0" fill="hold" grpId="0" nodeType="withEffect">
                                  <p:stCondLst>
                                    <p:cond delay="0"/>
                                  </p:stCondLst>
                                  <p:childTnLst>
                                    <p:animEffect transition="out" filter="fade">
                                      <p:cBhvr>
                                        <p:cTn id="25" dur="1000"/>
                                        <p:tgtEl>
                                          <p:spTgt spid="7"/>
                                        </p:tgtEl>
                                      </p:cBhvr>
                                    </p:animEffect>
                                    <p:anim calcmode="lin" valueType="num">
                                      <p:cBhvr>
                                        <p:cTn id="26" dur="1000"/>
                                        <p:tgtEl>
                                          <p:spTgt spid="7"/>
                                        </p:tgtEl>
                                        <p:attrNameLst>
                                          <p:attrName>ppt_x</p:attrName>
                                        </p:attrNameLst>
                                      </p:cBhvr>
                                      <p:tavLst>
                                        <p:tav tm="0">
                                          <p:val>
                                            <p:strVal val="ppt_x"/>
                                          </p:val>
                                        </p:tav>
                                        <p:tav tm="100000">
                                          <p:val>
                                            <p:strVal val="ppt_x"/>
                                          </p:val>
                                        </p:tav>
                                      </p:tavLst>
                                    </p:anim>
                                    <p:anim calcmode="lin" valueType="num">
                                      <p:cBhvr>
                                        <p:cTn id="27" dur="1000"/>
                                        <p:tgtEl>
                                          <p:spTgt spid="7"/>
                                        </p:tgtEl>
                                        <p:attrNameLst>
                                          <p:attrName>ppt_y</p:attrName>
                                        </p:attrNameLst>
                                      </p:cBhvr>
                                      <p:tavLst>
                                        <p:tav tm="0">
                                          <p:val>
                                            <p:strVal val="ppt_y"/>
                                          </p:val>
                                        </p:tav>
                                        <p:tav tm="100000">
                                          <p:val>
                                            <p:strVal val="ppt_y+.1"/>
                                          </p:val>
                                        </p:tav>
                                      </p:tavLst>
                                    </p:anim>
                                    <p:set>
                                      <p:cBhvr>
                                        <p:cTn id="28" dur="1" fill="hold">
                                          <p:stCondLst>
                                            <p:cond delay="999"/>
                                          </p:stCondLst>
                                        </p:cTn>
                                        <p:tgtEl>
                                          <p:spTgt spid="7"/>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42" presetClass="exit" presetSubtype="0" fill="hold" grpId="0" nodeType="clickEffect">
                                  <p:stCondLst>
                                    <p:cond delay="0"/>
                                  </p:stCondLst>
                                  <p:childTnLst>
                                    <p:animEffect transition="out" filter="fade">
                                      <p:cBhvr>
                                        <p:cTn id="32" dur="1000"/>
                                        <p:tgtEl>
                                          <p:spTgt spid="8"/>
                                        </p:tgtEl>
                                      </p:cBhvr>
                                    </p:animEffect>
                                    <p:anim calcmode="lin" valueType="num">
                                      <p:cBhvr>
                                        <p:cTn id="33" dur="1000"/>
                                        <p:tgtEl>
                                          <p:spTgt spid="8"/>
                                        </p:tgtEl>
                                        <p:attrNameLst>
                                          <p:attrName>ppt_x</p:attrName>
                                        </p:attrNameLst>
                                      </p:cBhvr>
                                      <p:tavLst>
                                        <p:tav tm="0">
                                          <p:val>
                                            <p:strVal val="ppt_x"/>
                                          </p:val>
                                        </p:tav>
                                        <p:tav tm="100000">
                                          <p:val>
                                            <p:strVal val="ppt_x"/>
                                          </p:val>
                                        </p:tav>
                                      </p:tavLst>
                                    </p:anim>
                                    <p:anim calcmode="lin" valueType="num">
                                      <p:cBhvr>
                                        <p:cTn id="34" dur="1000"/>
                                        <p:tgtEl>
                                          <p:spTgt spid="8"/>
                                        </p:tgtEl>
                                        <p:attrNameLst>
                                          <p:attrName>ppt_y</p:attrName>
                                        </p:attrNameLst>
                                      </p:cBhvr>
                                      <p:tavLst>
                                        <p:tav tm="0">
                                          <p:val>
                                            <p:strVal val="ppt_y"/>
                                          </p:val>
                                        </p:tav>
                                        <p:tav tm="100000">
                                          <p:val>
                                            <p:strVal val="ppt_y+.1"/>
                                          </p:val>
                                        </p:tav>
                                      </p:tavLst>
                                    </p:anim>
                                    <p:set>
                                      <p:cBhvr>
                                        <p:cTn id="35" dur="1" fill="hold">
                                          <p:stCondLst>
                                            <p:cond delay="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2"/>
          <p:cNvSpPr>
            <a:spLocks noGrp="1" noChangeArrowheads="1"/>
          </p:cNvSpPr>
          <p:nvPr>
            <p:ph type="title"/>
          </p:nvPr>
        </p:nvSpPr>
        <p:spPr/>
        <p:txBody>
          <a:bodyPr/>
          <a:lstStyle/>
          <a:p>
            <a:r>
              <a:rPr lang="en-US" sz="4400"/>
              <a:t>Civil War Video</a:t>
            </a:r>
          </a:p>
        </p:txBody>
      </p:sp>
      <p:sp>
        <p:nvSpPr>
          <p:cNvPr id="257027" name="Rectangle 3"/>
          <p:cNvSpPr>
            <a:spLocks noGrp="1" noChangeArrowheads="1"/>
          </p:cNvSpPr>
          <p:nvPr>
            <p:ph type="body" idx="1"/>
          </p:nvPr>
        </p:nvSpPr>
        <p:spPr>
          <a:xfrm>
            <a:off x="304800" y="1752600"/>
            <a:ext cx="8610600" cy="4800600"/>
          </a:xfrm>
        </p:spPr>
        <p:txBody>
          <a:bodyPr/>
          <a:lstStyle/>
          <a:p>
            <a:pPr>
              <a:buFontTx/>
              <a:buNone/>
            </a:pPr>
            <a:r>
              <a:rPr lang="en-US">
                <a:hlinkClick r:id="rId2"/>
              </a:rPr>
              <a:t>BrainPop – Civil War</a:t>
            </a:r>
            <a:endParaRPr lang="en-US"/>
          </a:p>
          <a:p>
            <a:pPr>
              <a:buFontTx/>
              <a:buNone/>
            </a:pPr>
            <a:endParaRPr lang="en-US"/>
          </a:p>
          <a:p>
            <a:pPr>
              <a:buFontTx/>
              <a:buNone/>
            </a:pPr>
            <a:endParaRPr lang="en-US"/>
          </a:p>
          <a:p>
            <a:pPr>
              <a:buFontTx/>
              <a:buNone/>
            </a:pPr>
            <a:r>
              <a:rPr lang="en-US" b="1"/>
              <a:t>GMS BrainPop Login Information:</a:t>
            </a:r>
          </a:p>
          <a:p>
            <a:pPr>
              <a:buFontTx/>
              <a:buNone/>
            </a:pPr>
            <a:r>
              <a:rPr lang="en-US"/>
              <a:t>	Username: griffinms</a:t>
            </a:r>
          </a:p>
          <a:p>
            <a:pPr>
              <a:buFontTx/>
              <a:buNone/>
            </a:pPr>
            <a:r>
              <a:rPr lang="en-US"/>
              <a:t>	Password: student</a:t>
            </a:r>
          </a:p>
          <a:p>
            <a:pPr>
              <a:buFontTx/>
              <a:buNone/>
            </a:pPr>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0" y="304800"/>
            <a:ext cx="9144000" cy="914400"/>
          </a:xfrm>
        </p:spPr>
        <p:txBody>
          <a:bodyPr/>
          <a:lstStyle/>
          <a:p>
            <a:r>
              <a:rPr lang="en-US" sz="4600"/>
              <a:t>Reconstruction</a:t>
            </a:r>
          </a:p>
        </p:txBody>
      </p:sp>
      <p:sp>
        <p:nvSpPr>
          <p:cNvPr id="145411" name="Rectangle 3"/>
          <p:cNvSpPr>
            <a:spLocks noGrp="1" noChangeArrowheads="1"/>
          </p:cNvSpPr>
          <p:nvPr>
            <p:ph type="body" idx="1"/>
          </p:nvPr>
        </p:nvSpPr>
        <p:spPr>
          <a:xfrm>
            <a:off x="457200" y="1219200"/>
            <a:ext cx="8458200" cy="5638800"/>
          </a:xfrm>
          <a:noFill/>
          <a:ln/>
        </p:spPr>
        <p:txBody>
          <a:bodyPr/>
          <a:lstStyle/>
          <a:p>
            <a:pPr>
              <a:lnSpc>
                <a:spcPct val="90000"/>
              </a:lnSpc>
            </a:pPr>
            <a:r>
              <a:rPr lang="en-US" sz="2800"/>
              <a:t>After the Civil War the Union had to be reconstructed (bringing the north and south back together again).  </a:t>
            </a:r>
          </a:p>
          <a:p>
            <a:pPr>
              <a:lnSpc>
                <a:spcPct val="90000"/>
              </a:lnSpc>
            </a:pPr>
            <a:r>
              <a:rPr lang="en-US" sz="2800">
                <a:solidFill>
                  <a:srgbClr val="FF1907"/>
                </a:solidFill>
              </a:rPr>
              <a:t>Freedmen’s Bureau</a:t>
            </a:r>
            <a:r>
              <a:rPr lang="en-US" sz="2800"/>
              <a:t> – Set up to assist freed slaves.  Assisted them with food, clothing, shelter, education, and with getting jobs. </a:t>
            </a:r>
          </a:p>
          <a:p>
            <a:pPr>
              <a:lnSpc>
                <a:spcPct val="90000"/>
              </a:lnSpc>
            </a:pPr>
            <a:r>
              <a:rPr lang="en-US" sz="2800"/>
              <a:t>Many freed slaves became </a:t>
            </a:r>
            <a:r>
              <a:rPr lang="en-US" sz="2800">
                <a:solidFill>
                  <a:srgbClr val="FF1907"/>
                </a:solidFill>
              </a:rPr>
              <a:t>sharecroppers</a:t>
            </a:r>
            <a:r>
              <a:rPr lang="en-US" sz="2800"/>
              <a:t> or </a:t>
            </a:r>
            <a:r>
              <a:rPr lang="en-US" sz="2800">
                <a:solidFill>
                  <a:srgbClr val="FF1907"/>
                </a:solidFill>
              </a:rPr>
              <a:t>tenant farmers</a:t>
            </a:r>
            <a:r>
              <a:rPr lang="en-US" sz="2800"/>
              <a:t>.  Sharecropping was a farming method in which a land owner loans farmers housing, seeds, and tools in return for part of the crop’s profits.  Tenant farming was a similar system except the tenant farmer would provide their own seeds and tools and only rented land.</a:t>
            </a:r>
          </a:p>
          <a:p>
            <a:pPr>
              <a:lnSpc>
                <a:spcPct val="90000"/>
              </a:lnSpc>
              <a:buFontTx/>
              <a:buNone/>
            </a:pPr>
            <a:endParaRPr lang="en-US" sz="2800"/>
          </a:p>
        </p:txBody>
      </p:sp>
      <p:sp>
        <p:nvSpPr>
          <p:cNvPr id="4" name="Text Box 8"/>
          <p:cNvSpPr txBox="1">
            <a:spLocks noChangeArrowheads="1"/>
          </p:cNvSpPr>
          <p:nvPr/>
        </p:nvSpPr>
        <p:spPr bwMode="auto">
          <a:xfrm>
            <a:off x="685800" y="2514600"/>
            <a:ext cx="33528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5181600" y="3733800"/>
            <a:ext cx="23622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685800" y="4103132"/>
            <a:ext cx="24384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a:xfrm>
            <a:off x="0" y="304800"/>
            <a:ext cx="9144000" cy="914400"/>
          </a:xfrm>
        </p:spPr>
        <p:txBody>
          <a:bodyPr/>
          <a:lstStyle/>
          <a:p>
            <a:r>
              <a:rPr lang="en-US" sz="4600"/>
              <a:t>Changes in Government</a:t>
            </a:r>
          </a:p>
        </p:txBody>
      </p:sp>
      <p:sp>
        <p:nvSpPr>
          <p:cNvPr id="147459" name="Rectangle 3"/>
          <p:cNvSpPr>
            <a:spLocks noGrp="1" noChangeArrowheads="1"/>
          </p:cNvSpPr>
          <p:nvPr>
            <p:ph type="body" idx="1"/>
          </p:nvPr>
        </p:nvSpPr>
        <p:spPr>
          <a:xfrm>
            <a:off x="457200" y="1219200"/>
            <a:ext cx="8458200" cy="5638800"/>
          </a:xfrm>
          <a:noFill/>
          <a:ln/>
        </p:spPr>
        <p:txBody>
          <a:bodyPr/>
          <a:lstStyle/>
          <a:p>
            <a:r>
              <a:rPr lang="en-US">
                <a:solidFill>
                  <a:srgbClr val="FF1907"/>
                </a:solidFill>
              </a:rPr>
              <a:t>13</a:t>
            </a:r>
            <a:r>
              <a:rPr lang="en-US" baseline="30000">
                <a:solidFill>
                  <a:srgbClr val="FF1907"/>
                </a:solidFill>
              </a:rPr>
              <a:t>th</a:t>
            </a:r>
            <a:r>
              <a:rPr lang="en-US">
                <a:solidFill>
                  <a:srgbClr val="FF1907"/>
                </a:solidFill>
              </a:rPr>
              <a:t> Amendment</a:t>
            </a:r>
            <a:r>
              <a:rPr lang="en-US"/>
              <a:t> – Outlawed slavery.</a:t>
            </a:r>
          </a:p>
          <a:p>
            <a:r>
              <a:rPr lang="en-US">
                <a:solidFill>
                  <a:srgbClr val="FF1907"/>
                </a:solidFill>
              </a:rPr>
              <a:t>14th Amendment</a:t>
            </a:r>
            <a:r>
              <a:rPr lang="en-US"/>
              <a:t> – Granted citizenship to freedmen and required “equal protection under the law” for all freed slaves.</a:t>
            </a:r>
          </a:p>
          <a:p>
            <a:r>
              <a:rPr lang="en-US">
                <a:solidFill>
                  <a:srgbClr val="FF1907"/>
                </a:solidFill>
              </a:rPr>
              <a:t>15th Amendment</a:t>
            </a:r>
            <a:r>
              <a:rPr lang="en-US"/>
              <a:t> – Gave all males the right to vote regardless of race.</a:t>
            </a:r>
          </a:p>
          <a:p>
            <a:r>
              <a:rPr lang="en-US"/>
              <a:t>Due to these amendments, African Americans (</a:t>
            </a:r>
            <a:r>
              <a:rPr lang="en-US">
                <a:solidFill>
                  <a:srgbClr val="FF1907"/>
                </a:solidFill>
              </a:rPr>
              <a:t>Henry McNeal Turner and other black legislators</a:t>
            </a:r>
            <a:r>
              <a:rPr lang="en-US"/>
              <a:t>) won elections in Georgia for the first time.</a:t>
            </a:r>
          </a:p>
        </p:txBody>
      </p:sp>
      <p:sp>
        <p:nvSpPr>
          <p:cNvPr id="4" name="Text Box 8"/>
          <p:cNvSpPr txBox="1">
            <a:spLocks noChangeArrowheads="1"/>
          </p:cNvSpPr>
          <p:nvPr/>
        </p:nvSpPr>
        <p:spPr bwMode="auto">
          <a:xfrm>
            <a:off x="685800" y="1295400"/>
            <a:ext cx="327660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5" name="Text Box 8"/>
          <p:cNvSpPr txBox="1">
            <a:spLocks noChangeArrowheads="1"/>
          </p:cNvSpPr>
          <p:nvPr/>
        </p:nvSpPr>
        <p:spPr bwMode="auto">
          <a:xfrm>
            <a:off x="697230" y="1905000"/>
            <a:ext cx="334137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6" name="Text Box 8"/>
          <p:cNvSpPr txBox="1">
            <a:spLocks noChangeArrowheads="1"/>
          </p:cNvSpPr>
          <p:nvPr/>
        </p:nvSpPr>
        <p:spPr bwMode="auto">
          <a:xfrm>
            <a:off x="697230" y="3429000"/>
            <a:ext cx="334137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7" name="Text Box 8"/>
          <p:cNvSpPr txBox="1">
            <a:spLocks noChangeArrowheads="1"/>
          </p:cNvSpPr>
          <p:nvPr/>
        </p:nvSpPr>
        <p:spPr bwMode="auto">
          <a:xfrm>
            <a:off x="3048000" y="5029200"/>
            <a:ext cx="396240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8" name="Text Box 8"/>
          <p:cNvSpPr txBox="1">
            <a:spLocks noChangeArrowheads="1"/>
          </p:cNvSpPr>
          <p:nvPr/>
        </p:nvSpPr>
        <p:spPr bwMode="auto">
          <a:xfrm>
            <a:off x="697230" y="5490865"/>
            <a:ext cx="311277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42" presetClass="exit" presetSubtype="0" fill="hold" grpId="0" nodeType="clickEffect">
                                  <p:stCondLst>
                                    <p:cond delay="0"/>
                                  </p:stCondLst>
                                  <p:childTnLst>
                                    <p:animEffect transition="out" filter="fade">
                                      <p:cBhvr>
                                        <p:cTn id="34" dur="1000"/>
                                        <p:tgtEl>
                                          <p:spTgt spid="8"/>
                                        </p:tgtEl>
                                      </p:cBhvr>
                                    </p:animEffect>
                                    <p:anim calcmode="lin" valueType="num">
                                      <p:cBhvr>
                                        <p:cTn id="35" dur="1000"/>
                                        <p:tgtEl>
                                          <p:spTgt spid="8"/>
                                        </p:tgtEl>
                                        <p:attrNameLst>
                                          <p:attrName>ppt_x</p:attrName>
                                        </p:attrNameLst>
                                      </p:cBhvr>
                                      <p:tavLst>
                                        <p:tav tm="0">
                                          <p:val>
                                            <p:strVal val="ppt_x"/>
                                          </p:val>
                                        </p:tav>
                                        <p:tav tm="100000">
                                          <p:val>
                                            <p:strVal val="ppt_x"/>
                                          </p:val>
                                        </p:tav>
                                      </p:tavLst>
                                    </p:anim>
                                    <p:anim calcmode="lin" valueType="num">
                                      <p:cBhvr>
                                        <p:cTn id="36" dur="1000"/>
                                        <p:tgtEl>
                                          <p:spTgt spid="8"/>
                                        </p:tgtEl>
                                        <p:attrNameLst>
                                          <p:attrName>ppt_y</p:attrName>
                                        </p:attrNameLst>
                                      </p:cBhvr>
                                      <p:tavLst>
                                        <p:tav tm="0">
                                          <p:val>
                                            <p:strVal val="ppt_y"/>
                                          </p:val>
                                        </p:tav>
                                        <p:tav tm="100000">
                                          <p:val>
                                            <p:strVal val="ppt_y+.1"/>
                                          </p:val>
                                        </p:tav>
                                      </p:tavLst>
                                    </p:anim>
                                    <p:set>
                                      <p:cBhvr>
                                        <p:cTn id="37" dur="1" fill="hold">
                                          <p:stCondLst>
                                            <p:cond delay="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a:xfrm>
            <a:off x="0" y="304800"/>
            <a:ext cx="9144000" cy="914400"/>
          </a:xfrm>
        </p:spPr>
        <p:txBody>
          <a:bodyPr/>
          <a:lstStyle/>
          <a:p>
            <a:r>
              <a:rPr lang="en-US" sz="4600"/>
              <a:t>Ku Klux Klan</a:t>
            </a:r>
          </a:p>
        </p:txBody>
      </p:sp>
      <p:sp>
        <p:nvSpPr>
          <p:cNvPr id="149507" name="Rectangle 3"/>
          <p:cNvSpPr>
            <a:spLocks noGrp="1" noChangeArrowheads="1"/>
          </p:cNvSpPr>
          <p:nvPr>
            <p:ph type="body" idx="1"/>
          </p:nvPr>
        </p:nvSpPr>
        <p:spPr>
          <a:xfrm>
            <a:off x="457200" y="1219200"/>
            <a:ext cx="8458200" cy="5638800"/>
          </a:xfrm>
          <a:noFill/>
          <a:ln/>
        </p:spPr>
        <p:txBody>
          <a:bodyPr/>
          <a:lstStyle/>
          <a:p>
            <a:pPr>
              <a:spcBef>
                <a:spcPct val="50000"/>
              </a:spcBef>
            </a:pPr>
            <a:r>
              <a:rPr lang="en-US"/>
              <a:t>Secret organization – originally started as a social club for men returning from the war. </a:t>
            </a:r>
          </a:p>
          <a:p>
            <a:pPr>
              <a:spcBef>
                <a:spcPct val="50000"/>
              </a:spcBef>
            </a:pPr>
            <a:r>
              <a:rPr lang="en-US"/>
              <a:t>Members hid behind robes and masks.</a:t>
            </a:r>
          </a:p>
          <a:p>
            <a:pPr>
              <a:spcBef>
                <a:spcPct val="50000"/>
              </a:spcBef>
            </a:pPr>
            <a:r>
              <a:rPr lang="en-US"/>
              <a:t>The group terrorized blacks to keep them from voting. </a:t>
            </a:r>
          </a:p>
        </p:txBody>
      </p:sp>
      <p:sp>
        <p:nvSpPr>
          <p:cNvPr id="4" name="Text Box 8"/>
          <p:cNvSpPr txBox="1">
            <a:spLocks noChangeArrowheads="1"/>
          </p:cNvSpPr>
          <p:nvPr/>
        </p:nvSpPr>
        <p:spPr bwMode="auto">
          <a:xfrm>
            <a:off x="685800" y="1295400"/>
            <a:ext cx="373380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5" name="Text Box 8"/>
          <p:cNvSpPr txBox="1">
            <a:spLocks noChangeArrowheads="1"/>
          </p:cNvSpPr>
          <p:nvPr/>
        </p:nvSpPr>
        <p:spPr bwMode="auto">
          <a:xfrm>
            <a:off x="4572000" y="2514600"/>
            <a:ext cx="114300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6" name="Text Box 8"/>
          <p:cNvSpPr txBox="1">
            <a:spLocks noChangeArrowheads="1"/>
          </p:cNvSpPr>
          <p:nvPr/>
        </p:nvSpPr>
        <p:spPr bwMode="auto">
          <a:xfrm>
            <a:off x="6553200" y="2524452"/>
            <a:ext cx="198120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7" name="Text Box 8"/>
          <p:cNvSpPr txBox="1">
            <a:spLocks noChangeArrowheads="1"/>
          </p:cNvSpPr>
          <p:nvPr/>
        </p:nvSpPr>
        <p:spPr bwMode="auto">
          <a:xfrm>
            <a:off x="2819400" y="3276600"/>
            <a:ext cx="175260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457200" y="0"/>
            <a:ext cx="8458200" cy="914400"/>
          </a:xfrm>
        </p:spPr>
        <p:txBody>
          <a:bodyPr/>
          <a:lstStyle/>
          <a:p>
            <a:r>
              <a:rPr lang="en-US"/>
              <a:t>Geography of Georgia</a:t>
            </a:r>
          </a:p>
        </p:txBody>
      </p:sp>
      <p:sp>
        <p:nvSpPr>
          <p:cNvPr id="92163" name="Rectangle 3"/>
          <p:cNvSpPr>
            <a:spLocks noGrp="1" noChangeArrowheads="1"/>
          </p:cNvSpPr>
          <p:nvPr>
            <p:ph type="body" idx="1"/>
          </p:nvPr>
        </p:nvSpPr>
        <p:spPr>
          <a:xfrm>
            <a:off x="457200" y="1066800"/>
            <a:ext cx="8458200" cy="5486400"/>
          </a:xfrm>
          <a:noFill/>
        </p:spPr>
        <p:txBody>
          <a:bodyPr/>
          <a:lstStyle/>
          <a:p>
            <a:pPr>
              <a:lnSpc>
                <a:spcPct val="90000"/>
              </a:lnSpc>
              <a:spcBef>
                <a:spcPct val="0"/>
              </a:spcBef>
            </a:pPr>
            <a:r>
              <a:rPr lang="en-US" dirty="0"/>
              <a:t>Key Physical Features:</a:t>
            </a:r>
          </a:p>
          <a:p>
            <a:pPr lvl="2">
              <a:lnSpc>
                <a:spcPct val="90000"/>
              </a:lnSpc>
              <a:spcBef>
                <a:spcPct val="0"/>
              </a:spcBef>
            </a:pPr>
            <a:r>
              <a:rPr lang="en-US" dirty="0">
                <a:solidFill>
                  <a:srgbClr val="FF1907"/>
                </a:solidFill>
              </a:rPr>
              <a:t>Fall Line</a:t>
            </a:r>
            <a:r>
              <a:rPr lang="en-US" dirty="0"/>
              <a:t> – Divides Coastal Plain and Piedmont Regions.  The best farm land in GA is located just north and south of the Fall Line.</a:t>
            </a:r>
          </a:p>
          <a:p>
            <a:pPr lvl="2">
              <a:lnSpc>
                <a:spcPct val="90000"/>
              </a:lnSpc>
              <a:spcBef>
                <a:spcPct val="0"/>
              </a:spcBef>
            </a:pPr>
            <a:r>
              <a:rPr lang="en-US" dirty="0">
                <a:solidFill>
                  <a:srgbClr val="FF1907"/>
                </a:solidFill>
              </a:rPr>
              <a:t>Okefenokee</a:t>
            </a:r>
            <a:r>
              <a:rPr lang="en-US" dirty="0"/>
              <a:t> – Largest freshwater wetland in GA.</a:t>
            </a:r>
          </a:p>
          <a:p>
            <a:pPr lvl="2">
              <a:lnSpc>
                <a:spcPct val="90000"/>
              </a:lnSpc>
              <a:spcBef>
                <a:spcPct val="0"/>
              </a:spcBef>
            </a:pPr>
            <a:r>
              <a:rPr lang="en-US" dirty="0"/>
              <a:t>Appalachian Mountains – Highest peak in GA is here (</a:t>
            </a:r>
            <a:r>
              <a:rPr lang="en-US" dirty="0" err="1">
                <a:solidFill>
                  <a:srgbClr val="FF1907"/>
                </a:solidFill>
              </a:rPr>
              <a:t>Brasstown</a:t>
            </a:r>
            <a:r>
              <a:rPr lang="en-US" dirty="0">
                <a:solidFill>
                  <a:srgbClr val="FF1907"/>
                </a:solidFill>
              </a:rPr>
              <a:t> Bald</a:t>
            </a:r>
            <a:r>
              <a:rPr lang="en-US" dirty="0"/>
              <a:t> is 4,786 feet above sea level).  Highest and wettest part of GA.  This rain leads to rivers that provide drinking water for most of GA.</a:t>
            </a:r>
          </a:p>
          <a:p>
            <a:pPr lvl="2">
              <a:lnSpc>
                <a:spcPct val="90000"/>
              </a:lnSpc>
              <a:spcBef>
                <a:spcPct val="0"/>
              </a:spcBef>
            </a:pPr>
            <a:r>
              <a:rPr lang="en-US" dirty="0">
                <a:solidFill>
                  <a:srgbClr val="FF1907"/>
                </a:solidFill>
              </a:rPr>
              <a:t>Chattahoochee</a:t>
            </a:r>
            <a:r>
              <a:rPr lang="en-US" dirty="0"/>
              <a:t> and </a:t>
            </a:r>
            <a:r>
              <a:rPr lang="en-US" dirty="0">
                <a:solidFill>
                  <a:srgbClr val="FF1907"/>
                </a:solidFill>
              </a:rPr>
              <a:t>Savannah Rivers</a:t>
            </a:r>
            <a:r>
              <a:rPr lang="en-US" dirty="0"/>
              <a:t> – Provide drinking water for GA.  Also assists in transportation and electricity (hydroelectric power)</a:t>
            </a:r>
          </a:p>
          <a:p>
            <a:pPr lvl="2">
              <a:lnSpc>
                <a:spcPct val="90000"/>
              </a:lnSpc>
              <a:spcBef>
                <a:spcPct val="0"/>
              </a:spcBef>
            </a:pPr>
            <a:r>
              <a:rPr lang="en-US" dirty="0">
                <a:solidFill>
                  <a:srgbClr val="FF1907"/>
                </a:solidFill>
              </a:rPr>
              <a:t>Barrier Islands</a:t>
            </a:r>
            <a:r>
              <a:rPr lang="en-US" dirty="0"/>
              <a:t> – Important to the tourism of GA.  Also houses industries such as paper production and fishing.</a:t>
            </a:r>
          </a:p>
          <a:p>
            <a:pPr>
              <a:lnSpc>
                <a:spcPct val="90000"/>
              </a:lnSpc>
              <a:spcBef>
                <a:spcPct val="0"/>
              </a:spcBef>
              <a:buFontTx/>
              <a:buNone/>
            </a:pPr>
            <a:endParaRPr lang="en-US" dirty="0"/>
          </a:p>
        </p:txBody>
      </p:sp>
      <p:sp>
        <p:nvSpPr>
          <p:cNvPr id="4" name="Text Box 8"/>
          <p:cNvSpPr txBox="1">
            <a:spLocks noChangeArrowheads="1"/>
          </p:cNvSpPr>
          <p:nvPr/>
        </p:nvSpPr>
        <p:spPr bwMode="auto">
          <a:xfrm>
            <a:off x="1600200" y="1524000"/>
            <a:ext cx="12954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1600200" y="2514600"/>
            <a:ext cx="18288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1600200" y="4114800"/>
            <a:ext cx="22098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1600200" y="5105400"/>
            <a:ext cx="21336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6"/>
                                        </p:tgtEl>
                                      </p:cBhvr>
                                    </p:animEffect>
                                    <p:anim calcmode="lin" valueType="num">
                                      <p:cBhvr>
                                        <p:cTn id="14" dur="1000"/>
                                        <p:tgtEl>
                                          <p:spTgt spid="6"/>
                                        </p:tgtEl>
                                        <p:attrNameLst>
                                          <p:attrName>ppt_x</p:attrName>
                                        </p:attrNameLst>
                                      </p:cBhvr>
                                      <p:tavLst>
                                        <p:tav tm="0">
                                          <p:val>
                                            <p:strVal val="ppt_x"/>
                                          </p:val>
                                        </p:tav>
                                        <p:tav tm="100000">
                                          <p:val>
                                            <p:strVal val="ppt_x"/>
                                          </p:val>
                                        </p:tav>
                                      </p:tavLst>
                                    </p:anim>
                                    <p:anim calcmode="lin" valueType="num">
                                      <p:cBhvr>
                                        <p:cTn id="15" dur="1000"/>
                                        <p:tgtEl>
                                          <p:spTgt spid="6"/>
                                        </p:tgtEl>
                                        <p:attrNameLst>
                                          <p:attrName>ppt_y</p:attrName>
                                        </p:attrNameLst>
                                      </p:cBhvr>
                                      <p:tavLst>
                                        <p:tav tm="0">
                                          <p:val>
                                            <p:strVal val="ppt_y"/>
                                          </p:val>
                                        </p:tav>
                                        <p:tav tm="100000">
                                          <p:val>
                                            <p:strVal val="ppt_y+.1"/>
                                          </p:val>
                                        </p:tav>
                                      </p:tavLst>
                                    </p:anim>
                                    <p:set>
                                      <p:cBhvr>
                                        <p:cTn id="16" dur="1" fill="hold">
                                          <p:stCondLst>
                                            <p:cond delay="999"/>
                                          </p:stCondLst>
                                        </p:cTn>
                                        <p:tgtEl>
                                          <p:spTgt spid="6"/>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7"/>
                                        </p:tgtEl>
                                      </p:cBhvr>
                                    </p:animEffect>
                                    <p:anim calcmode="lin" valueType="num">
                                      <p:cBhvr>
                                        <p:cTn id="21" dur="1000"/>
                                        <p:tgtEl>
                                          <p:spTgt spid="7"/>
                                        </p:tgtEl>
                                        <p:attrNameLst>
                                          <p:attrName>ppt_x</p:attrName>
                                        </p:attrNameLst>
                                      </p:cBhvr>
                                      <p:tavLst>
                                        <p:tav tm="0">
                                          <p:val>
                                            <p:strVal val="ppt_x"/>
                                          </p:val>
                                        </p:tav>
                                        <p:tav tm="100000">
                                          <p:val>
                                            <p:strVal val="ppt_x"/>
                                          </p:val>
                                        </p:tav>
                                      </p:tavLst>
                                    </p:anim>
                                    <p:anim calcmode="lin" valueType="num">
                                      <p:cBhvr>
                                        <p:cTn id="22" dur="1000"/>
                                        <p:tgtEl>
                                          <p:spTgt spid="7"/>
                                        </p:tgtEl>
                                        <p:attrNameLst>
                                          <p:attrName>ppt_y</p:attrName>
                                        </p:attrNameLst>
                                      </p:cBhvr>
                                      <p:tavLst>
                                        <p:tav tm="0">
                                          <p:val>
                                            <p:strVal val="ppt_y"/>
                                          </p:val>
                                        </p:tav>
                                        <p:tav tm="100000">
                                          <p:val>
                                            <p:strVal val="ppt_y+.1"/>
                                          </p:val>
                                        </p:tav>
                                      </p:tavLst>
                                    </p:anim>
                                    <p:set>
                                      <p:cBhvr>
                                        <p:cTn id="23" dur="1" fill="hold">
                                          <p:stCondLst>
                                            <p:cond delay="999"/>
                                          </p:stCondLst>
                                        </p:cTn>
                                        <p:tgtEl>
                                          <p:spTgt spid="7"/>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8"/>
                                        </p:tgtEl>
                                      </p:cBhvr>
                                    </p:animEffect>
                                    <p:anim calcmode="lin" valueType="num">
                                      <p:cBhvr>
                                        <p:cTn id="28" dur="1000"/>
                                        <p:tgtEl>
                                          <p:spTgt spid="8"/>
                                        </p:tgtEl>
                                        <p:attrNameLst>
                                          <p:attrName>ppt_x</p:attrName>
                                        </p:attrNameLst>
                                      </p:cBhvr>
                                      <p:tavLst>
                                        <p:tav tm="0">
                                          <p:val>
                                            <p:strVal val="ppt_x"/>
                                          </p:val>
                                        </p:tav>
                                        <p:tav tm="100000">
                                          <p:val>
                                            <p:strVal val="ppt_x"/>
                                          </p:val>
                                        </p:tav>
                                      </p:tavLst>
                                    </p:anim>
                                    <p:anim calcmode="lin" valueType="num">
                                      <p:cBhvr>
                                        <p:cTn id="29" dur="1000"/>
                                        <p:tgtEl>
                                          <p:spTgt spid="8"/>
                                        </p:tgtEl>
                                        <p:attrNameLst>
                                          <p:attrName>ppt_y</p:attrName>
                                        </p:attrNameLst>
                                      </p:cBhvr>
                                      <p:tavLst>
                                        <p:tav tm="0">
                                          <p:val>
                                            <p:strVal val="ppt_y"/>
                                          </p:val>
                                        </p:tav>
                                        <p:tav tm="100000">
                                          <p:val>
                                            <p:strVal val="ppt_y+.1"/>
                                          </p:val>
                                        </p:tav>
                                      </p:tavLst>
                                    </p:anim>
                                    <p:set>
                                      <p:cBhvr>
                                        <p:cTn id="30" dur="1" fill="hold">
                                          <p:stCondLst>
                                            <p:cond delay="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762000" y="838200"/>
            <a:ext cx="7772400" cy="1143000"/>
          </a:xfrm>
        </p:spPr>
        <p:txBody>
          <a:bodyPr/>
          <a:lstStyle/>
          <a:p>
            <a:r>
              <a:rPr lang="en-US" dirty="0"/>
              <a:t>Unit 5</a:t>
            </a:r>
            <a:r>
              <a:rPr lang="en-US" dirty="0" smtClean="0"/>
              <a:t>: </a:t>
            </a:r>
            <a:r>
              <a:rPr lang="en-US" dirty="0"/>
              <a:t>The New South</a:t>
            </a:r>
          </a:p>
        </p:txBody>
      </p:sp>
      <p:sp>
        <p:nvSpPr>
          <p:cNvPr id="83971" name="Rectangle 3"/>
          <p:cNvSpPr>
            <a:spLocks noGrp="1" noChangeArrowheads="1"/>
          </p:cNvSpPr>
          <p:nvPr>
            <p:ph type="body" idx="1"/>
          </p:nvPr>
        </p:nvSpPr>
        <p:spPr>
          <a:xfrm>
            <a:off x="381000" y="2667000"/>
            <a:ext cx="8458200" cy="3124200"/>
          </a:xfrm>
          <a:solidFill>
            <a:schemeClr val="bg1">
              <a:alpha val="50000"/>
            </a:schemeClr>
          </a:solidFill>
        </p:spPr>
        <p:txBody>
          <a:bodyPr/>
          <a:lstStyle/>
          <a:p>
            <a:pPr>
              <a:buFontTx/>
              <a:buNone/>
            </a:pPr>
            <a:r>
              <a:rPr lang="en-US" sz="4000"/>
              <a:t>Standards and Elements:</a:t>
            </a:r>
          </a:p>
          <a:p>
            <a:pPr marL="1314450" lvl="1">
              <a:buFontTx/>
              <a:buChar char="•"/>
            </a:pPr>
            <a:r>
              <a:rPr lang="en-US" sz="3600"/>
              <a:t>SS8H7</a:t>
            </a:r>
          </a:p>
          <a:p>
            <a:pPr marL="1314450" lvl="1">
              <a:buFontTx/>
              <a:buChar char="•"/>
            </a:pPr>
            <a:r>
              <a:rPr lang="en-US" sz="3600"/>
              <a:t>SS8E3</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a:off x="0" y="304800"/>
            <a:ext cx="9144000" cy="914400"/>
          </a:xfrm>
        </p:spPr>
        <p:txBody>
          <a:bodyPr/>
          <a:lstStyle/>
          <a:p>
            <a:r>
              <a:rPr lang="en-US" sz="4600"/>
              <a:t>Georgia in a New South</a:t>
            </a:r>
          </a:p>
        </p:txBody>
      </p:sp>
      <p:sp>
        <p:nvSpPr>
          <p:cNvPr id="151555" name="Rectangle 3"/>
          <p:cNvSpPr>
            <a:spLocks noGrp="1" noChangeArrowheads="1"/>
          </p:cNvSpPr>
          <p:nvPr>
            <p:ph type="body" idx="1"/>
          </p:nvPr>
        </p:nvSpPr>
        <p:spPr>
          <a:xfrm>
            <a:off x="457200" y="1219200"/>
            <a:ext cx="8458200" cy="5638800"/>
          </a:xfrm>
          <a:noFill/>
          <a:ln/>
        </p:spPr>
        <p:txBody>
          <a:bodyPr/>
          <a:lstStyle/>
          <a:p>
            <a:pPr>
              <a:lnSpc>
                <a:spcPct val="90000"/>
              </a:lnSpc>
              <a:spcBef>
                <a:spcPct val="50000"/>
              </a:spcBef>
            </a:pPr>
            <a:r>
              <a:rPr lang="en-US" sz="2800">
                <a:solidFill>
                  <a:srgbClr val="FF1907"/>
                </a:solidFill>
              </a:rPr>
              <a:t>Bourbon Triumvirate</a:t>
            </a:r>
            <a:r>
              <a:rPr lang="en-US" sz="2800"/>
              <a:t> - Powerful Democratic leaders, known as the “Bourbon Triumvirate” were Joseph E. Brown, Alfred H. Colquitt, and John B. Gordon. Their goals were to expand Georgia’s economy and ties with industries in the North and maintain the tradition of white supremacy.</a:t>
            </a:r>
          </a:p>
          <a:p>
            <a:pPr>
              <a:lnSpc>
                <a:spcPct val="90000"/>
              </a:lnSpc>
              <a:spcBef>
                <a:spcPct val="50000"/>
              </a:spcBef>
            </a:pPr>
            <a:r>
              <a:rPr lang="en-US" sz="2800">
                <a:solidFill>
                  <a:srgbClr val="FF1907"/>
                </a:solidFill>
              </a:rPr>
              <a:t>Henry Grady</a:t>
            </a:r>
            <a:r>
              <a:rPr lang="en-US" sz="2800"/>
              <a:t> – Father of the New South.  Wanted Georgia to advance to an industrial society that could compete with the north while also increasing the technology used in farming.  </a:t>
            </a:r>
          </a:p>
          <a:p>
            <a:pPr>
              <a:lnSpc>
                <a:spcPct val="90000"/>
              </a:lnSpc>
              <a:spcBef>
                <a:spcPct val="50000"/>
              </a:spcBef>
            </a:pPr>
            <a:r>
              <a:rPr lang="en-US" sz="2800">
                <a:solidFill>
                  <a:srgbClr val="FF1907"/>
                </a:solidFill>
              </a:rPr>
              <a:t>International Cotton Exposition</a:t>
            </a:r>
            <a:r>
              <a:rPr lang="en-US" sz="2800"/>
              <a:t> – Designed to show the economic recovery that had taken place in the south by 1895. </a:t>
            </a:r>
            <a:endParaRPr lang="en-US"/>
          </a:p>
        </p:txBody>
      </p:sp>
      <p:sp>
        <p:nvSpPr>
          <p:cNvPr id="4" name="Text Box 8"/>
          <p:cNvSpPr txBox="1">
            <a:spLocks noChangeArrowheads="1"/>
          </p:cNvSpPr>
          <p:nvPr/>
        </p:nvSpPr>
        <p:spPr bwMode="auto">
          <a:xfrm>
            <a:off x="685800" y="1295400"/>
            <a:ext cx="35052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685800" y="3810000"/>
            <a:ext cx="22860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708660" y="5562600"/>
            <a:ext cx="508254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3249930" y="6324600"/>
            <a:ext cx="193167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a:xfrm>
            <a:off x="0" y="304800"/>
            <a:ext cx="9144000" cy="914400"/>
          </a:xfrm>
        </p:spPr>
        <p:txBody>
          <a:bodyPr/>
          <a:lstStyle/>
          <a:p>
            <a:r>
              <a:rPr lang="en-US" sz="4600"/>
              <a:t>Georgia in a New South</a:t>
            </a:r>
          </a:p>
        </p:txBody>
      </p:sp>
      <p:sp>
        <p:nvSpPr>
          <p:cNvPr id="153603" name="Rectangle 3"/>
          <p:cNvSpPr>
            <a:spLocks noGrp="1" noChangeArrowheads="1"/>
          </p:cNvSpPr>
          <p:nvPr>
            <p:ph type="body" idx="1"/>
          </p:nvPr>
        </p:nvSpPr>
        <p:spPr>
          <a:xfrm>
            <a:off x="457200" y="1219200"/>
            <a:ext cx="8458200" cy="5638800"/>
          </a:xfrm>
          <a:noFill/>
          <a:ln/>
        </p:spPr>
        <p:txBody>
          <a:bodyPr/>
          <a:lstStyle/>
          <a:p>
            <a:pPr>
              <a:spcBef>
                <a:spcPct val="50000"/>
              </a:spcBef>
            </a:pPr>
            <a:r>
              <a:rPr lang="en-US" sz="2800">
                <a:solidFill>
                  <a:srgbClr val="FF1907"/>
                </a:solidFill>
              </a:rPr>
              <a:t>Tom Watson and the Populists</a:t>
            </a:r>
            <a:r>
              <a:rPr lang="en-US" sz="2800"/>
              <a:t> – Worked to protect farmer’s rights while also helping them in their struggle with the “wealthy” people.</a:t>
            </a:r>
          </a:p>
          <a:p>
            <a:pPr>
              <a:spcBef>
                <a:spcPct val="50000"/>
              </a:spcBef>
            </a:pPr>
            <a:r>
              <a:rPr lang="en-US" sz="2800">
                <a:solidFill>
                  <a:srgbClr val="FF1907"/>
                </a:solidFill>
              </a:rPr>
              <a:t>Rebecca Latimer Felton</a:t>
            </a:r>
            <a:r>
              <a:rPr lang="en-US" sz="2800"/>
              <a:t> – Supporter of women’s suffrage (the right to vote).  Helped increase social reform for women’s rights.  Became the first woman to serve in the U.S. Senate in 1922.</a:t>
            </a:r>
          </a:p>
          <a:p>
            <a:pPr>
              <a:spcBef>
                <a:spcPct val="50000"/>
              </a:spcBef>
            </a:pPr>
            <a:r>
              <a:rPr lang="en-US" sz="2800">
                <a:solidFill>
                  <a:srgbClr val="FF1907"/>
                </a:solidFill>
              </a:rPr>
              <a:t>1906 Atlanta Race Riot</a:t>
            </a:r>
            <a:r>
              <a:rPr lang="en-US" sz="2800"/>
              <a:t> – String of violence by whites against African Americans over two days in 1906.  21 people were killed and hundreds were wounded. </a:t>
            </a:r>
            <a:endParaRPr lang="en-US"/>
          </a:p>
        </p:txBody>
      </p:sp>
      <p:sp>
        <p:nvSpPr>
          <p:cNvPr id="4" name="Text Box 8"/>
          <p:cNvSpPr txBox="1">
            <a:spLocks noChangeArrowheads="1"/>
          </p:cNvSpPr>
          <p:nvPr/>
        </p:nvSpPr>
        <p:spPr bwMode="auto">
          <a:xfrm>
            <a:off x="685800" y="1295400"/>
            <a:ext cx="22860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4267200" y="1295400"/>
            <a:ext cx="15240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685800" y="2819400"/>
            <a:ext cx="41148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689610" y="4724400"/>
            <a:ext cx="395859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a:xfrm>
            <a:off x="0" y="304800"/>
            <a:ext cx="9144000" cy="914400"/>
          </a:xfrm>
        </p:spPr>
        <p:txBody>
          <a:bodyPr/>
          <a:lstStyle/>
          <a:p>
            <a:r>
              <a:rPr lang="en-US" sz="4600"/>
              <a:t>Georgia in a New South</a:t>
            </a:r>
          </a:p>
        </p:txBody>
      </p:sp>
      <p:sp>
        <p:nvSpPr>
          <p:cNvPr id="155651" name="Rectangle 3"/>
          <p:cNvSpPr>
            <a:spLocks noGrp="1" noChangeArrowheads="1"/>
          </p:cNvSpPr>
          <p:nvPr>
            <p:ph type="body" idx="1"/>
          </p:nvPr>
        </p:nvSpPr>
        <p:spPr>
          <a:xfrm>
            <a:off x="457200" y="1219200"/>
            <a:ext cx="8458200" cy="5638800"/>
          </a:xfrm>
          <a:noFill/>
          <a:ln/>
        </p:spPr>
        <p:txBody>
          <a:bodyPr/>
          <a:lstStyle/>
          <a:p>
            <a:pPr>
              <a:spcBef>
                <a:spcPct val="50000"/>
              </a:spcBef>
            </a:pPr>
            <a:r>
              <a:rPr lang="en-US" sz="2800" dirty="0">
                <a:solidFill>
                  <a:srgbClr val="FF1907"/>
                </a:solidFill>
              </a:rPr>
              <a:t>Leo Frank</a:t>
            </a:r>
            <a:r>
              <a:rPr lang="en-US" sz="2800" dirty="0"/>
              <a:t> – Accused of killing Mary Phagan.  Very little evidence against him but Frank was found guilty and sentenced to death.  Frank was taken from the prison and lynched by a group calling themselves the Knights of Mary Phagan.  This group later reformed as the KKK.</a:t>
            </a:r>
          </a:p>
          <a:p>
            <a:pPr>
              <a:spcBef>
                <a:spcPct val="50000"/>
              </a:spcBef>
            </a:pPr>
            <a:r>
              <a:rPr lang="en-US" sz="2800" dirty="0">
                <a:solidFill>
                  <a:srgbClr val="FF1907"/>
                </a:solidFill>
              </a:rPr>
              <a:t>County Unit System</a:t>
            </a:r>
            <a:r>
              <a:rPr lang="en-US" sz="2800" dirty="0"/>
              <a:t> </a:t>
            </a:r>
            <a:r>
              <a:rPr lang="en-US" sz="2800" dirty="0" smtClean="0"/>
              <a:t>– Plan designed </a:t>
            </a:r>
            <a:r>
              <a:rPr lang="en-US" sz="2800" dirty="0"/>
              <a:t>to give small counties more power in state government.  People could be elected to office without getting a majority of votes.  Declared unconstitutional in 1962.</a:t>
            </a:r>
          </a:p>
          <a:p>
            <a:endParaRPr lang="en-US" sz="2800" dirty="0"/>
          </a:p>
        </p:txBody>
      </p:sp>
      <p:sp>
        <p:nvSpPr>
          <p:cNvPr id="4" name="Text Box 8"/>
          <p:cNvSpPr txBox="1">
            <a:spLocks noChangeArrowheads="1"/>
          </p:cNvSpPr>
          <p:nvPr/>
        </p:nvSpPr>
        <p:spPr bwMode="auto">
          <a:xfrm>
            <a:off x="685800" y="1295400"/>
            <a:ext cx="19050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5" name="Text Box 8"/>
          <p:cNvSpPr txBox="1">
            <a:spLocks noChangeArrowheads="1"/>
          </p:cNvSpPr>
          <p:nvPr/>
        </p:nvSpPr>
        <p:spPr bwMode="auto">
          <a:xfrm>
            <a:off x="685800" y="4114800"/>
            <a:ext cx="34290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6" name="Text Box 8"/>
          <p:cNvSpPr txBox="1">
            <a:spLocks noChangeArrowheads="1"/>
          </p:cNvSpPr>
          <p:nvPr/>
        </p:nvSpPr>
        <p:spPr bwMode="auto">
          <a:xfrm>
            <a:off x="6096000" y="3048000"/>
            <a:ext cx="28194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7" name="Text Box 8"/>
          <p:cNvSpPr txBox="1">
            <a:spLocks noChangeArrowheads="1"/>
          </p:cNvSpPr>
          <p:nvPr/>
        </p:nvSpPr>
        <p:spPr bwMode="auto">
          <a:xfrm>
            <a:off x="190500" y="5791200"/>
            <a:ext cx="18669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6"/>
                                        </p:tgtEl>
                                      </p:cBhvr>
                                    </p:animEffect>
                                    <p:anim calcmode="lin" valueType="num">
                                      <p:cBhvr>
                                        <p:cTn id="14" dur="1000"/>
                                        <p:tgtEl>
                                          <p:spTgt spid="6"/>
                                        </p:tgtEl>
                                        <p:attrNameLst>
                                          <p:attrName>ppt_x</p:attrName>
                                        </p:attrNameLst>
                                      </p:cBhvr>
                                      <p:tavLst>
                                        <p:tav tm="0">
                                          <p:val>
                                            <p:strVal val="ppt_x"/>
                                          </p:val>
                                        </p:tav>
                                        <p:tav tm="100000">
                                          <p:val>
                                            <p:strVal val="ppt_x"/>
                                          </p:val>
                                        </p:tav>
                                      </p:tavLst>
                                    </p:anim>
                                    <p:anim calcmode="lin" valueType="num">
                                      <p:cBhvr>
                                        <p:cTn id="15" dur="1000"/>
                                        <p:tgtEl>
                                          <p:spTgt spid="6"/>
                                        </p:tgtEl>
                                        <p:attrNameLst>
                                          <p:attrName>ppt_y</p:attrName>
                                        </p:attrNameLst>
                                      </p:cBhvr>
                                      <p:tavLst>
                                        <p:tav tm="0">
                                          <p:val>
                                            <p:strVal val="ppt_y"/>
                                          </p:val>
                                        </p:tav>
                                        <p:tav tm="100000">
                                          <p:val>
                                            <p:strVal val="ppt_y+.1"/>
                                          </p:val>
                                        </p:tav>
                                      </p:tavLst>
                                    </p:anim>
                                    <p:set>
                                      <p:cBhvr>
                                        <p:cTn id="16" dur="1" fill="hold">
                                          <p:stCondLst>
                                            <p:cond delay="999"/>
                                          </p:stCondLst>
                                        </p:cTn>
                                        <p:tgtEl>
                                          <p:spTgt spid="6"/>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5"/>
                                        </p:tgtEl>
                                      </p:cBhvr>
                                    </p:animEffect>
                                    <p:anim calcmode="lin" valueType="num">
                                      <p:cBhvr>
                                        <p:cTn id="21" dur="1000"/>
                                        <p:tgtEl>
                                          <p:spTgt spid="5"/>
                                        </p:tgtEl>
                                        <p:attrNameLst>
                                          <p:attrName>ppt_x</p:attrName>
                                        </p:attrNameLst>
                                      </p:cBhvr>
                                      <p:tavLst>
                                        <p:tav tm="0">
                                          <p:val>
                                            <p:strVal val="ppt_x"/>
                                          </p:val>
                                        </p:tav>
                                        <p:tav tm="100000">
                                          <p:val>
                                            <p:strVal val="ppt_x"/>
                                          </p:val>
                                        </p:tav>
                                      </p:tavLst>
                                    </p:anim>
                                    <p:anim calcmode="lin" valueType="num">
                                      <p:cBhvr>
                                        <p:cTn id="22" dur="1000"/>
                                        <p:tgtEl>
                                          <p:spTgt spid="5"/>
                                        </p:tgtEl>
                                        <p:attrNameLst>
                                          <p:attrName>ppt_y</p:attrName>
                                        </p:attrNameLst>
                                      </p:cBhvr>
                                      <p:tavLst>
                                        <p:tav tm="0">
                                          <p:val>
                                            <p:strVal val="ppt_y"/>
                                          </p:val>
                                        </p:tav>
                                        <p:tav tm="100000">
                                          <p:val>
                                            <p:strVal val="ppt_y+.1"/>
                                          </p:val>
                                        </p:tav>
                                      </p:tavLst>
                                    </p:anim>
                                    <p:set>
                                      <p:cBhvr>
                                        <p:cTn id="23" dur="1" fill="hold">
                                          <p:stCondLst>
                                            <p:cond delay="999"/>
                                          </p:stCondLst>
                                        </p:cTn>
                                        <p:tgtEl>
                                          <p:spTgt spid="5"/>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a:xfrm>
            <a:off x="0" y="304800"/>
            <a:ext cx="9144000" cy="914400"/>
          </a:xfrm>
        </p:spPr>
        <p:txBody>
          <a:bodyPr/>
          <a:lstStyle/>
          <a:p>
            <a:r>
              <a:rPr lang="en-US" sz="3400"/>
              <a:t>African Americans in the New South</a:t>
            </a:r>
          </a:p>
        </p:txBody>
      </p:sp>
      <p:sp>
        <p:nvSpPr>
          <p:cNvPr id="157699" name="Rectangle 3"/>
          <p:cNvSpPr>
            <a:spLocks noGrp="1" noChangeArrowheads="1"/>
          </p:cNvSpPr>
          <p:nvPr>
            <p:ph type="body" idx="1"/>
          </p:nvPr>
        </p:nvSpPr>
        <p:spPr>
          <a:xfrm>
            <a:off x="457200" y="1219200"/>
            <a:ext cx="8458200" cy="5638800"/>
          </a:xfrm>
          <a:noFill/>
          <a:ln/>
        </p:spPr>
        <p:txBody>
          <a:bodyPr/>
          <a:lstStyle/>
          <a:p>
            <a:pPr>
              <a:lnSpc>
                <a:spcPct val="80000"/>
              </a:lnSpc>
              <a:spcBef>
                <a:spcPct val="50000"/>
              </a:spcBef>
            </a:pPr>
            <a:r>
              <a:rPr lang="en-US" sz="2700">
                <a:solidFill>
                  <a:srgbClr val="FF1907"/>
                </a:solidFill>
              </a:rPr>
              <a:t>Jim Crow Laws</a:t>
            </a:r>
            <a:r>
              <a:rPr lang="en-US" sz="2700"/>
              <a:t> - Laws passed to separate blacks and whites.</a:t>
            </a:r>
          </a:p>
          <a:p>
            <a:pPr>
              <a:lnSpc>
                <a:spcPct val="80000"/>
              </a:lnSpc>
            </a:pPr>
            <a:r>
              <a:rPr lang="en-US" sz="2700">
                <a:solidFill>
                  <a:srgbClr val="FF1907"/>
                </a:solidFill>
              </a:rPr>
              <a:t>Plessy v. Ferguson</a:t>
            </a:r>
            <a:r>
              <a:rPr lang="en-US" sz="2700"/>
              <a:t>: Supreme Court decision which approved Jim Crow laws – decision in place until 1954</a:t>
            </a:r>
          </a:p>
          <a:p>
            <a:pPr>
              <a:lnSpc>
                <a:spcPct val="80000"/>
              </a:lnSpc>
            </a:pPr>
            <a:r>
              <a:rPr lang="en-US" sz="2700"/>
              <a:t>Laws created to keep African Americans in Georgia from voting</a:t>
            </a:r>
          </a:p>
          <a:p>
            <a:pPr lvl="1">
              <a:lnSpc>
                <a:spcPct val="80000"/>
              </a:lnSpc>
            </a:pPr>
            <a:r>
              <a:rPr lang="en-US" sz="2700">
                <a:solidFill>
                  <a:srgbClr val="FF1907"/>
                </a:solidFill>
              </a:rPr>
              <a:t>Grandfather clause</a:t>
            </a:r>
            <a:r>
              <a:rPr lang="en-US" sz="2700"/>
              <a:t>: only those men whose fathers or grandfathers were eligible to vote in 1867 could vote</a:t>
            </a:r>
          </a:p>
          <a:p>
            <a:pPr lvl="1">
              <a:lnSpc>
                <a:spcPct val="80000"/>
              </a:lnSpc>
            </a:pPr>
            <a:r>
              <a:rPr lang="en-US" sz="2700">
                <a:solidFill>
                  <a:srgbClr val="FF1907"/>
                </a:solidFill>
              </a:rPr>
              <a:t>Poll tax</a:t>
            </a:r>
            <a:r>
              <a:rPr lang="en-US" sz="2700"/>
              <a:t>: a tax paid to vote</a:t>
            </a:r>
          </a:p>
          <a:p>
            <a:pPr lvl="1">
              <a:lnSpc>
                <a:spcPct val="80000"/>
              </a:lnSpc>
            </a:pPr>
            <a:r>
              <a:rPr lang="en-US" sz="2700"/>
              <a:t>Voters had to own property</a:t>
            </a:r>
          </a:p>
          <a:p>
            <a:pPr lvl="1">
              <a:lnSpc>
                <a:spcPct val="80000"/>
              </a:lnSpc>
            </a:pPr>
            <a:r>
              <a:rPr lang="en-US" sz="2700"/>
              <a:t>Voters had to pass a </a:t>
            </a:r>
            <a:r>
              <a:rPr lang="en-US" sz="2700">
                <a:solidFill>
                  <a:srgbClr val="FF1907"/>
                </a:solidFill>
              </a:rPr>
              <a:t>literacy test</a:t>
            </a:r>
            <a:r>
              <a:rPr lang="en-US" sz="2700"/>
              <a:t> (which was determined by the poll worker and could be different for different people).</a:t>
            </a:r>
          </a:p>
        </p:txBody>
      </p:sp>
      <p:sp>
        <p:nvSpPr>
          <p:cNvPr id="4" name="Text Box 8"/>
          <p:cNvSpPr txBox="1">
            <a:spLocks noChangeArrowheads="1"/>
          </p:cNvSpPr>
          <p:nvPr/>
        </p:nvSpPr>
        <p:spPr bwMode="auto">
          <a:xfrm>
            <a:off x="685800" y="1219200"/>
            <a:ext cx="25908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685800" y="1981200"/>
            <a:ext cx="31242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1219200" y="3733800"/>
            <a:ext cx="30480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1219200" y="4800600"/>
            <a:ext cx="12192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4419600" y="5715000"/>
            <a:ext cx="19812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42" presetClass="exit" presetSubtype="0" fill="hold" grpId="0" nodeType="clickEffect">
                                  <p:stCondLst>
                                    <p:cond delay="0"/>
                                  </p:stCondLst>
                                  <p:childTnLst>
                                    <p:animEffect transition="out" filter="fade">
                                      <p:cBhvr>
                                        <p:cTn id="34" dur="1000"/>
                                        <p:tgtEl>
                                          <p:spTgt spid="8"/>
                                        </p:tgtEl>
                                      </p:cBhvr>
                                    </p:animEffect>
                                    <p:anim calcmode="lin" valueType="num">
                                      <p:cBhvr>
                                        <p:cTn id="35" dur="1000"/>
                                        <p:tgtEl>
                                          <p:spTgt spid="8"/>
                                        </p:tgtEl>
                                        <p:attrNameLst>
                                          <p:attrName>ppt_x</p:attrName>
                                        </p:attrNameLst>
                                      </p:cBhvr>
                                      <p:tavLst>
                                        <p:tav tm="0">
                                          <p:val>
                                            <p:strVal val="ppt_x"/>
                                          </p:val>
                                        </p:tav>
                                        <p:tav tm="100000">
                                          <p:val>
                                            <p:strVal val="ppt_x"/>
                                          </p:val>
                                        </p:tav>
                                      </p:tavLst>
                                    </p:anim>
                                    <p:anim calcmode="lin" valueType="num">
                                      <p:cBhvr>
                                        <p:cTn id="36" dur="1000"/>
                                        <p:tgtEl>
                                          <p:spTgt spid="8"/>
                                        </p:tgtEl>
                                        <p:attrNameLst>
                                          <p:attrName>ppt_y</p:attrName>
                                        </p:attrNameLst>
                                      </p:cBhvr>
                                      <p:tavLst>
                                        <p:tav tm="0">
                                          <p:val>
                                            <p:strVal val="ppt_y"/>
                                          </p:val>
                                        </p:tav>
                                        <p:tav tm="100000">
                                          <p:val>
                                            <p:strVal val="ppt_y+.1"/>
                                          </p:val>
                                        </p:tav>
                                      </p:tavLst>
                                    </p:anim>
                                    <p:set>
                                      <p:cBhvr>
                                        <p:cTn id="37" dur="1" fill="hold">
                                          <p:stCondLst>
                                            <p:cond delay="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a:xfrm>
            <a:off x="0" y="304800"/>
            <a:ext cx="9144000" cy="914400"/>
          </a:xfrm>
        </p:spPr>
        <p:txBody>
          <a:bodyPr/>
          <a:lstStyle/>
          <a:p>
            <a:r>
              <a:rPr lang="en-US" sz="4600"/>
              <a:t>Civil Rights Leaders</a:t>
            </a:r>
          </a:p>
        </p:txBody>
      </p:sp>
      <p:sp>
        <p:nvSpPr>
          <p:cNvPr id="160771" name="Rectangle 3"/>
          <p:cNvSpPr>
            <a:spLocks noGrp="1" noChangeArrowheads="1"/>
          </p:cNvSpPr>
          <p:nvPr>
            <p:ph type="body" idx="1"/>
          </p:nvPr>
        </p:nvSpPr>
        <p:spPr>
          <a:xfrm>
            <a:off x="457200" y="1219200"/>
            <a:ext cx="8458200" cy="5638800"/>
          </a:xfrm>
          <a:noFill/>
          <a:ln/>
        </p:spPr>
        <p:txBody>
          <a:bodyPr/>
          <a:lstStyle/>
          <a:p>
            <a:pPr>
              <a:spcBef>
                <a:spcPct val="50000"/>
              </a:spcBef>
            </a:pPr>
            <a:r>
              <a:rPr lang="en-US" sz="2800">
                <a:solidFill>
                  <a:srgbClr val="FF1907"/>
                </a:solidFill>
              </a:rPr>
              <a:t>Booker T. Washington</a:t>
            </a:r>
            <a:r>
              <a:rPr lang="en-US" sz="2800"/>
              <a:t> - President of Tuskegee Institute in Alabama. Worked to improve the lives of African Americans through economic independence. Believed social and political equality would come with improved economic conditions and education.  Delivered the famous “Atlanta Compromise” speech in 1895.</a:t>
            </a:r>
          </a:p>
          <a:p>
            <a:r>
              <a:rPr lang="en-US" sz="2800">
                <a:solidFill>
                  <a:srgbClr val="FF1907"/>
                </a:solidFill>
              </a:rPr>
              <a:t>W. E. B. DuBois</a:t>
            </a:r>
            <a:r>
              <a:rPr lang="en-US" sz="2800">
                <a:effectLst>
                  <a:outerShdw blurRad="38100" dist="38100" dir="2700000" algn="tl">
                    <a:srgbClr val="C0C0C0"/>
                  </a:outerShdw>
                </a:effectLst>
                <a:latin typeface="Arial Black" pitchFamily="34" charset="0"/>
              </a:rPr>
              <a:t> </a:t>
            </a:r>
            <a:r>
              <a:rPr lang="en-US" sz="2800"/>
              <a:t>- Professor at Atlanta University.  Believed in “action” if African Americans and whites were to understand and accept each other.  Thought Booker T. Washington was too accepting of social injustice.</a:t>
            </a:r>
          </a:p>
        </p:txBody>
      </p:sp>
      <p:sp>
        <p:nvSpPr>
          <p:cNvPr id="4" name="Text Box 8"/>
          <p:cNvSpPr txBox="1">
            <a:spLocks noChangeArrowheads="1"/>
          </p:cNvSpPr>
          <p:nvPr/>
        </p:nvSpPr>
        <p:spPr bwMode="auto">
          <a:xfrm>
            <a:off x="685800" y="1295400"/>
            <a:ext cx="38100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689610" y="4343400"/>
            <a:ext cx="281559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41910" y="3886200"/>
            <a:ext cx="437769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2625090" y="4800600"/>
            <a:ext cx="12954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6"/>
                                        </p:tgtEl>
                                      </p:cBhvr>
                                    </p:animEffect>
                                    <p:anim calcmode="lin" valueType="num">
                                      <p:cBhvr>
                                        <p:cTn id="14" dur="1000"/>
                                        <p:tgtEl>
                                          <p:spTgt spid="6"/>
                                        </p:tgtEl>
                                        <p:attrNameLst>
                                          <p:attrName>ppt_x</p:attrName>
                                        </p:attrNameLst>
                                      </p:cBhvr>
                                      <p:tavLst>
                                        <p:tav tm="0">
                                          <p:val>
                                            <p:strVal val="ppt_x"/>
                                          </p:val>
                                        </p:tav>
                                        <p:tav tm="100000">
                                          <p:val>
                                            <p:strVal val="ppt_x"/>
                                          </p:val>
                                        </p:tav>
                                      </p:tavLst>
                                    </p:anim>
                                    <p:anim calcmode="lin" valueType="num">
                                      <p:cBhvr>
                                        <p:cTn id="15" dur="1000"/>
                                        <p:tgtEl>
                                          <p:spTgt spid="6"/>
                                        </p:tgtEl>
                                        <p:attrNameLst>
                                          <p:attrName>ppt_y</p:attrName>
                                        </p:attrNameLst>
                                      </p:cBhvr>
                                      <p:tavLst>
                                        <p:tav tm="0">
                                          <p:val>
                                            <p:strVal val="ppt_y"/>
                                          </p:val>
                                        </p:tav>
                                        <p:tav tm="100000">
                                          <p:val>
                                            <p:strVal val="ppt_y+.1"/>
                                          </p:val>
                                        </p:tav>
                                      </p:tavLst>
                                    </p:anim>
                                    <p:set>
                                      <p:cBhvr>
                                        <p:cTn id="16" dur="1" fill="hold">
                                          <p:stCondLst>
                                            <p:cond delay="999"/>
                                          </p:stCondLst>
                                        </p:cTn>
                                        <p:tgtEl>
                                          <p:spTgt spid="6"/>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5"/>
                                        </p:tgtEl>
                                      </p:cBhvr>
                                    </p:animEffect>
                                    <p:anim calcmode="lin" valueType="num">
                                      <p:cBhvr>
                                        <p:cTn id="21" dur="1000"/>
                                        <p:tgtEl>
                                          <p:spTgt spid="5"/>
                                        </p:tgtEl>
                                        <p:attrNameLst>
                                          <p:attrName>ppt_x</p:attrName>
                                        </p:attrNameLst>
                                      </p:cBhvr>
                                      <p:tavLst>
                                        <p:tav tm="0">
                                          <p:val>
                                            <p:strVal val="ppt_x"/>
                                          </p:val>
                                        </p:tav>
                                        <p:tav tm="100000">
                                          <p:val>
                                            <p:strVal val="ppt_x"/>
                                          </p:val>
                                        </p:tav>
                                      </p:tavLst>
                                    </p:anim>
                                    <p:anim calcmode="lin" valueType="num">
                                      <p:cBhvr>
                                        <p:cTn id="22" dur="1000"/>
                                        <p:tgtEl>
                                          <p:spTgt spid="5"/>
                                        </p:tgtEl>
                                        <p:attrNameLst>
                                          <p:attrName>ppt_y</p:attrName>
                                        </p:attrNameLst>
                                      </p:cBhvr>
                                      <p:tavLst>
                                        <p:tav tm="0">
                                          <p:val>
                                            <p:strVal val="ppt_y"/>
                                          </p:val>
                                        </p:tav>
                                        <p:tav tm="100000">
                                          <p:val>
                                            <p:strVal val="ppt_y+.1"/>
                                          </p:val>
                                        </p:tav>
                                      </p:tavLst>
                                    </p:anim>
                                    <p:set>
                                      <p:cBhvr>
                                        <p:cTn id="23" dur="1" fill="hold">
                                          <p:stCondLst>
                                            <p:cond delay="999"/>
                                          </p:stCondLst>
                                        </p:cTn>
                                        <p:tgtEl>
                                          <p:spTgt spid="5"/>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a:xfrm>
            <a:off x="0" y="304800"/>
            <a:ext cx="9144000" cy="914400"/>
          </a:xfrm>
        </p:spPr>
        <p:txBody>
          <a:bodyPr/>
          <a:lstStyle/>
          <a:p>
            <a:r>
              <a:rPr lang="en-US" sz="4600"/>
              <a:t>Civil Rights Leaders</a:t>
            </a:r>
          </a:p>
        </p:txBody>
      </p:sp>
      <p:sp>
        <p:nvSpPr>
          <p:cNvPr id="162819" name="Rectangle 3"/>
          <p:cNvSpPr>
            <a:spLocks noGrp="1" noChangeArrowheads="1"/>
          </p:cNvSpPr>
          <p:nvPr>
            <p:ph type="body" idx="1"/>
          </p:nvPr>
        </p:nvSpPr>
        <p:spPr>
          <a:xfrm>
            <a:off x="457200" y="1219200"/>
            <a:ext cx="8458200" cy="5638800"/>
          </a:xfrm>
          <a:noFill/>
          <a:ln/>
        </p:spPr>
        <p:txBody>
          <a:bodyPr/>
          <a:lstStyle/>
          <a:p>
            <a:pPr>
              <a:lnSpc>
                <a:spcPct val="80000"/>
              </a:lnSpc>
              <a:spcBef>
                <a:spcPct val="50000"/>
              </a:spcBef>
            </a:pPr>
            <a:r>
              <a:rPr lang="en-US" sz="2800">
                <a:solidFill>
                  <a:srgbClr val="FF1907"/>
                </a:solidFill>
              </a:rPr>
              <a:t>John and Lugenia Burns Hope</a:t>
            </a:r>
            <a:r>
              <a:rPr lang="en-US" sz="2800"/>
              <a:t> - Civil rights leader from Augusta, GA.  President of Atlanta University.  Like DuBois, believed that African Americans should actively work for equality.  Part of group that organized NAACP.  Hope’s wife, </a:t>
            </a:r>
            <a:r>
              <a:rPr lang="en-US" sz="2800">
                <a:solidFill>
                  <a:srgbClr val="FF1907"/>
                </a:solidFill>
              </a:rPr>
              <a:t>Lugenia</a:t>
            </a:r>
            <a:r>
              <a:rPr lang="en-US" sz="2800"/>
              <a:t>, worked to improve sanitation, roads, healthcare and education for African American neighborhoods in Atlanta.</a:t>
            </a:r>
          </a:p>
          <a:p>
            <a:pPr>
              <a:lnSpc>
                <a:spcPct val="80000"/>
              </a:lnSpc>
              <a:spcBef>
                <a:spcPct val="50000"/>
              </a:spcBef>
            </a:pPr>
            <a:r>
              <a:rPr lang="en-US" sz="2800">
                <a:solidFill>
                  <a:srgbClr val="FF1907"/>
                </a:solidFill>
                <a:cs typeface="Arial" charset="0"/>
              </a:rPr>
              <a:t>Alonzo Herndon</a:t>
            </a:r>
            <a:r>
              <a:rPr lang="en-US" sz="2800">
                <a:cs typeface="Arial" charset="0"/>
              </a:rPr>
              <a:t> - Purchased Atlanta Mutual Insurance Company (a small insurance company) and managed it well in 1905.  Now one of the largest African American businesses in the US.  Worth over $200 million and operates in 17 states.</a:t>
            </a:r>
          </a:p>
        </p:txBody>
      </p:sp>
      <p:sp>
        <p:nvSpPr>
          <p:cNvPr id="4" name="Text Box 8"/>
          <p:cNvSpPr txBox="1">
            <a:spLocks noChangeArrowheads="1"/>
          </p:cNvSpPr>
          <p:nvPr/>
        </p:nvSpPr>
        <p:spPr bwMode="auto">
          <a:xfrm>
            <a:off x="685800" y="1219200"/>
            <a:ext cx="51054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38100" y="2971800"/>
            <a:ext cx="20955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689610" y="4191000"/>
            <a:ext cx="281559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4572000" y="2589014"/>
            <a:ext cx="12954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8"/>
                                        </p:tgtEl>
                                      </p:cBhvr>
                                    </p:animEffect>
                                    <p:anim calcmode="lin" valueType="num">
                                      <p:cBhvr>
                                        <p:cTn id="14" dur="1000"/>
                                        <p:tgtEl>
                                          <p:spTgt spid="8"/>
                                        </p:tgtEl>
                                        <p:attrNameLst>
                                          <p:attrName>ppt_x</p:attrName>
                                        </p:attrNameLst>
                                      </p:cBhvr>
                                      <p:tavLst>
                                        <p:tav tm="0">
                                          <p:val>
                                            <p:strVal val="ppt_x"/>
                                          </p:val>
                                        </p:tav>
                                        <p:tav tm="100000">
                                          <p:val>
                                            <p:strVal val="ppt_x"/>
                                          </p:val>
                                        </p:tav>
                                      </p:tavLst>
                                    </p:anim>
                                    <p:anim calcmode="lin" valueType="num">
                                      <p:cBhvr>
                                        <p:cTn id="15" dur="1000"/>
                                        <p:tgtEl>
                                          <p:spTgt spid="8"/>
                                        </p:tgtEl>
                                        <p:attrNameLst>
                                          <p:attrName>ppt_y</p:attrName>
                                        </p:attrNameLst>
                                      </p:cBhvr>
                                      <p:tavLst>
                                        <p:tav tm="0">
                                          <p:val>
                                            <p:strVal val="ppt_y"/>
                                          </p:val>
                                        </p:tav>
                                        <p:tav tm="100000">
                                          <p:val>
                                            <p:strVal val="ppt_y+.1"/>
                                          </p:val>
                                        </p:tav>
                                      </p:tavLst>
                                    </p:anim>
                                    <p:set>
                                      <p:cBhvr>
                                        <p:cTn id="16" dur="1" fill="hold">
                                          <p:stCondLst>
                                            <p:cond delay="999"/>
                                          </p:stCondLst>
                                        </p:cTn>
                                        <p:tgtEl>
                                          <p:spTgt spid="8"/>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5"/>
                                        </p:tgtEl>
                                      </p:cBhvr>
                                    </p:animEffect>
                                    <p:anim calcmode="lin" valueType="num">
                                      <p:cBhvr>
                                        <p:cTn id="21" dur="1000"/>
                                        <p:tgtEl>
                                          <p:spTgt spid="5"/>
                                        </p:tgtEl>
                                        <p:attrNameLst>
                                          <p:attrName>ppt_x</p:attrName>
                                        </p:attrNameLst>
                                      </p:cBhvr>
                                      <p:tavLst>
                                        <p:tav tm="0">
                                          <p:val>
                                            <p:strVal val="ppt_x"/>
                                          </p:val>
                                        </p:tav>
                                        <p:tav tm="100000">
                                          <p:val>
                                            <p:strVal val="ppt_x"/>
                                          </p:val>
                                        </p:tav>
                                      </p:tavLst>
                                    </p:anim>
                                    <p:anim calcmode="lin" valueType="num">
                                      <p:cBhvr>
                                        <p:cTn id="22" dur="1000"/>
                                        <p:tgtEl>
                                          <p:spTgt spid="5"/>
                                        </p:tgtEl>
                                        <p:attrNameLst>
                                          <p:attrName>ppt_y</p:attrName>
                                        </p:attrNameLst>
                                      </p:cBhvr>
                                      <p:tavLst>
                                        <p:tav tm="0">
                                          <p:val>
                                            <p:strVal val="ppt_y"/>
                                          </p:val>
                                        </p:tav>
                                        <p:tav tm="100000">
                                          <p:val>
                                            <p:strVal val="ppt_y+.1"/>
                                          </p:val>
                                        </p:tav>
                                      </p:tavLst>
                                    </p:anim>
                                    <p:set>
                                      <p:cBhvr>
                                        <p:cTn id="23" dur="1" fill="hold">
                                          <p:stCondLst>
                                            <p:cond delay="999"/>
                                          </p:stCondLst>
                                        </p:cTn>
                                        <p:tgtEl>
                                          <p:spTgt spid="5"/>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6"/>
                                        </p:tgtEl>
                                      </p:cBhvr>
                                    </p:animEffect>
                                    <p:anim calcmode="lin" valueType="num">
                                      <p:cBhvr>
                                        <p:cTn id="28" dur="1000"/>
                                        <p:tgtEl>
                                          <p:spTgt spid="6"/>
                                        </p:tgtEl>
                                        <p:attrNameLst>
                                          <p:attrName>ppt_x</p:attrName>
                                        </p:attrNameLst>
                                      </p:cBhvr>
                                      <p:tavLst>
                                        <p:tav tm="0">
                                          <p:val>
                                            <p:strVal val="ppt_x"/>
                                          </p:val>
                                        </p:tav>
                                        <p:tav tm="100000">
                                          <p:val>
                                            <p:strVal val="ppt_x"/>
                                          </p:val>
                                        </p:tav>
                                      </p:tavLst>
                                    </p:anim>
                                    <p:anim calcmode="lin" valueType="num">
                                      <p:cBhvr>
                                        <p:cTn id="29" dur="1000"/>
                                        <p:tgtEl>
                                          <p:spTgt spid="6"/>
                                        </p:tgtEl>
                                        <p:attrNameLst>
                                          <p:attrName>ppt_y</p:attrName>
                                        </p:attrNameLst>
                                      </p:cBhvr>
                                      <p:tavLst>
                                        <p:tav tm="0">
                                          <p:val>
                                            <p:strVal val="ppt_y"/>
                                          </p:val>
                                        </p:tav>
                                        <p:tav tm="100000">
                                          <p:val>
                                            <p:strVal val="ppt_y+.1"/>
                                          </p:val>
                                        </p:tav>
                                      </p:tavLst>
                                    </p:anim>
                                    <p:set>
                                      <p:cBhvr>
                                        <p:cTn id="30" dur="1" fill="hold">
                                          <p:stCondLst>
                                            <p:cond delay="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8" grpId="0" animBg="1"/>
    </p:bld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a:xfrm>
            <a:off x="0" y="304800"/>
            <a:ext cx="9144000" cy="914400"/>
          </a:xfrm>
        </p:spPr>
        <p:txBody>
          <a:bodyPr/>
          <a:lstStyle/>
          <a:p>
            <a:r>
              <a:rPr lang="en-US" sz="4600"/>
              <a:t>World War I (WWI)</a:t>
            </a:r>
          </a:p>
        </p:txBody>
      </p:sp>
      <p:sp>
        <p:nvSpPr>
          <p:cNvPr id="164867" name="Rectangle 3"/>
          <p:cNvSpPr>
            <a:spLocks noGrp="1" noChangeArrowheads="1"/>
          </p:cNvSpPr>
          <p:nvPr>
            <p:ph type="body" idx="1"/>
          </p:nvPr>
        </p:nvSpPr>
        <p:spPr>
          <a:xfrm>
            <a:off x="457200" y="1219200"/>
            <a:ext cx="8458200" cy="5638800"/>
          </a:xfrm>
          <a:noFill/>
          <a:ln/>
        </p:spPr>
        <p:txBody>
          <a:bodyPr/>
          <a:lstStyle/>
          <a:p>
            <a:pPr>
              <a:lnSpc>
                <a:spcPct val="90000"/>
              </a:lnSpc>
            </a:pPr>
            <a:r>
              <a:rPr lang="en-US" sz="2400" dirty="0"/>
              <a:t>On June 28, 1914, an assassin gunned down Archduke Franz Ferdinand of Austria-Hungary </a:t>
            </a:r>
          </a:p>
          <a:p>
            <a:pPr>
              <a:lnSpc>
                <a:spcPct val="90000"/>
              </a:lnSpc>
            </a:pPr>
            <a:r>
              <a:rPr lang="en-US" sz="2400" dirty="0"/>
              <a:t>Austria-Hungary believed that Serbia's government was behind the assassination. </a:t>
            </a:r>
          </a:p>
          <a:p>
            <a:pPr>
              <a:lnSpc>
                <a:spcPct val="90000"/>
              </a:lnSpc>
            </a:pPr>
            <a:r>
              <a:rPr lang="en-US" sz="2400" dirty="0"/>
              <a:t>When the fighting began, France, Russia, and Great Britain </a:t>
            </a:r>
            <a:r>
              <a:rPr lang="en-US" sz="2400" dirty="0" smtClean="0"/>
              <a:t>(Allied Powers) backed </a:t>
            </a:r>
            <a:r>
              <a:rPr lang="en-US" sz="2400" dirty="0"/>
              <a:t>Serbia. They opposed the Central Powers, made up of Austria-Hungary and Germany. </a:t>
            </a:r>
          </a:p>
          <a:p>
            <a:pPr>
              <a:lnSpc>
                <a:spcPct val="90000"/>
              </a:lnSpc>
            </a:pPr>
            <a:r>
              <a:rPr lang="en-US" sz="2400" dirty="0"/>
              <a:t>It seized the opportunity to declare war on Serbia and settle an old feud. </a:t>
            </a:r>
          </a:p>
          <a:p>
            <a:pPr>
              <a:lnSpc>
                <a:spcPct val="90000"/>
              </a:lnSpc>
            </a:pPr>
            <a:r>
              <a:rPr lang="en-US" sz="2400" dirty="0"/>
              <a:t>After the sinking of American Cargo ships (and the Lusitania) and the Zimmerman Telegram America entered the war.  </a:t>
            </a:r>
          </a:p>
          <a:p>
            <a:pPr>
              <a:lnSpc>
                <a:spcPct val="90000"/>
              </a:lnSpc>
            </a:pPr>
            <a:r>
              <a:rPr lang="en-US" sz="2400" dirty="0">
                <a:cs typeface="Arial" charset="0"/>
              </a:rPr>
              <a:t>On November 11, 1918, Germany surrendered ending what President Wilson called “the war to end all wars”</a:t>
            </a:r>
            <a:endParaRPr lang="en-US" sz="2400" dirty="0"/>
          </a:p>
          <a:p>
            <a:pPr>
              <a:lnSpc>
                <a:spcPct val="90000"/>
              </a:lnSpc>
              <a:spcBef>
                <a:spcPct val="50000"/>
              </a:spcBef>
            </a:pPr>
            <a:endParaRPr lang="en-US" sz="2400" dirty="0">
              <a:cs typeface="Arial" charset="0"/>
            </a:endParaRPr>
          </a:p>
        </p:txBody>
      </p:sp>
      <p:sp>
        <p:nvSpPr>
          <p:cNvPr id="4" name="Text Box 8"/>
          <p:cNvSpPr txBox="1">
            <a:spLocks noChangeArrowheads="1"/>
          </p:cNvSpPr>
          <p:nvPr/>
        </p:nvSpPr>
        <p:spPr bwMode="auto">
          <a:xfrm>
            <a:off x="118110" y="1600200"/>
            <a:ext cx="308229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600"/>
          </a:p>
        </p:txBody>
      </p:sp>
      <p:sp>
        <p:nvSpPr>
          <p:cNvPr id="5" name="Text Box 8"/>
          <p:cNvSpPr txBox="1">
            <a:spLocks noChangeArrowheads="1"/>
          </p:cNvSpPr>
          <p:nvPr/>
        </p:nvSpPr>
        <p:spPr bwMode="auto">
          <a:xfrm>
            <a:off x="1828800" y="3048000"/>
            <a:ext cx="213360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600"/>
          </a:p>
        </p:txBody>
      </p:sp>
      <p:sp>
        <p:nvSpPr>
          <p:cNvPr id="6" name="Text Box 8"/>
          <p:cNvSpPr txBox="1">
            <a:spLocks noChangeArrowheads="1"/>
          </p:cNvSpPr>
          <p:nvPr/>
        </p:nvSpPr>
        <p:spPr bwMode="auto">
          <a:xfrm>
            <a:off x="102870" y="3392001"/>
            <a:ext cx="286893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600"/>
          </a:p>
        </p:txBody>
      </p:sp>
      <p:sp>
        <p:nvSpPr>
          <p:cNvPr id="7" name="Text Box 8"/>
          <p:cNvSpPr txBox="1">
            <a:spLocks noChangeArrowheads="1"/>
          </p:cNvSpPr>
          <p:nvPr/>
        </p:nvSpPr>
        <p:spPr bwMode="auto">
          <a:xfrm>
            <a:off x="68580" y="5181600"/>
            <a:ext cx="206502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600"/>
          </a:p>
        </p:txBody>
      </p:sp>
      <p:sp>
        <p:nvSpPr>
          <p:cNvPr id="8" name="Text Box 8"/>
          <p:cNvSpPr txBox="1">
            <a:spLocks noChangeArrowheads="1"/>
          </p:cNvSpPr>
          <p:nvPr/>
        </p:nvSpPr>
        <p:spPr bwMode="auto">
          <a:xfrm>
            <a:off x="3429000" y="5187047"/>
            <a:ext cx="297180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42" presetClass="exit" presetSubtype="0" fill="hold" grpId="0" nodeType="clickEffect">
                                  <p:stCondLst>
                                    <p:cond delay="0"/>
                                  </p:stCondLst>
                                  <p:childTnLst>
                                    <p:animEffect transition="out" filter="fade">
                                      <p:cBhvr>
                                        <p:cTn id="34" dur="1000"/>
                                        <p:tgtEl>
                                          <p:spTgt spid="8"/>
                                        </p:tgtEl>
                                      </p:cBhvr>
                                    </p:animEffect>
                                    <p:anim calcmode="lin" valueType="num">
                                      <p:cBhvr>
                                        <p:cTn id="35" dur="1000"/>
                                        <p:tgtEl>
                                          <p:spTgt spid="8"/>
                                        </p:tgtEl>
                                        <p:attrNameLst>
                                          <p:attrName>ppt_x</p:attrName>
                                        </p:attrNameLst>
                                      </p:cBhvr>
                                      <p:tavLst>
                                        <p:tav tm="0">
                                          <p:val>
                                            <p:strVal val="ppt_x"/>
                                          </p:val>
                                        </p:tav>
                                        <p:tav tm="100000">
                                          <p:val>
                                            <p:strVal val="ppt_x"/>
                                          </p:val>
                                        </p:tav>
                                      </p:tavLst>
                                    </p:anim>
                                    <p:anim calcmode="lin" valueType="num">
                                      <p:cBhvr>
                                        <p:cTn id="36" dur="1000"/>
                                        <p:tgtEl>
                                          <p:spTgt spid="8"/>
                                        </p:tgtEl>
                                        <p:attrNameLst>
                                          <p:attrName>ppt_y</p:attrName>
                                        </p:attrNameLst>
                                      </p:cBhvr>
                                      <p:tavLst>
                                        <p:tav tm="0">
                                          <p:val>
                                            <p:strVal val="ppt_y"/>
                                          </p:val>
                                        </p:tav>
                                        <p:tav tm="100000">
                                          <p:val>
                                            <p:strVal val="ppt_y+.1"/>
                                          </p:val>
                                        </p:tav>
                                      </p:tavLst>
                                    </p:anim>
                                    <p:set>
                                      <p:cBhvr>
                                        <p:cTn id="37" dur="1" fill="hold">
                                          <p:stCondLst>
                                            <p:cond delay="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a:xfrm>
            <a:off x="0" y="304800"/>
            <a:ext cx="9144000" cy="914400"/>
          </a:xfrm>
        </p:spPr>
        <p:txBody>
          <a:bodyPr/>
          <a:lstStyle/>
          <a:p>
            <a:r>
              <a:rPr lang="en-US" sz="4600"/>
              <a:t>GA’s Contributions to WWI</a:t>
            </a:r>
          </a:p>
        </p:txBody>
      </p:sp>
      <p:sp>
        <p:nvSpPr>
          <p:cNvPr id="168963" name="Rectangle 3"/>
          <p:cNvSpPr>
            <a:spLocks noGrp="1" noChangeArrowheads="1"/>
          </p:cNvSpPr>
          <p:nvPr>
            <p:ph type="body" idx="1"/>
          </p:nvPr>
        </p:nvSpPr>
        <p:spPr>
          <a:xfrm>
            <a:off x="457200" y="1219200"/>
            <a:ext cx="8458200" cy="5638800"/>
          </a:xfrm>
          <a:noFill/>
          <a:ln/>
        </p:spPr>
        <p:txBody>
          <a:bodyPr/>
          <a:lstStyle/>
          <a:p>
            <a:r>
              <a:rPr lang="en-US">
                <a:cs typeface="Arial" charset="0"/>
              </a:rPr>
              <a:t>±100,000 Georgians volunteered to join the US armed forces</a:t>
            </a:r>
          </a:p>
          <a:p>
            <a:r>
              <a:rPr lang="en-US">
                <a:cs typeface="Arial" charset="0"/>
              </a:rPr>
              <a:t>Training in Georgia at Camp Benning, Fort McPherson, Camp Gordon, and Camp Hancock helped Georgia economy</a:t>
            </a:r>
          </a:p>
          <a:p>
            <a:r>
              <a:rPr lang="en-US">
                <a:cs typeface="Arial" charset="0"/>
              </a:rPr>
              <a:t>Georgians contributed manufactured goods and farm produce</a:t>
            </a:r>
          </a:p>
          <a:p>
            <a:r>
              <a:rPr lang="en-US">
                <a:cs typeface="Arial" charset="0"/>
              </a:rPr>
              <a:t>3,000 young Georgians killed in the war</a:t>
            </a:r>
          </a:p>
          <a:p>
            <a:pPr>
              <a:spcBef>
                <a:spcPct val="50000"/>
              </a:spcBef>
            </a:pPr>
            <a:endParaRPr lang="en-US">
              <a:cs typeface="Arial" charset="0"/>
            </a:endParaRPr>
          </a:p>
        </p:txBody>
      </p:sp>
      <p:sp>
        <p:nvSpPr>
          <p:cNvPr id="4" name="Text Box 8"/>
          <p:cNvSpPr txBox="1">
            <a:spLocks noChangeArrowheads="1"/>
          </p:cNvSpPr>
          <p:nvPr/>
        </p:nvSpPr>
        <p:spPr bwMode="auto">
          <a:xfrm>
            <a:off x="304800" y="1828800"/>
            <a:ext cx="12192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5" name="Text Box 8"/>
          <p:cNvSpPr txBox="1">
            <a:spLocks noChangeArrowheads="1"/>
          </p:cNvSpPr>
          <p:nvPr/>
        </p:nvSpPr>
        <p:spPr bwMode="auto">
          <a:xfrm>
            <a:off x="6096000" y="2438400"/>
            <a:ext cx="14478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6" name="Text Box 8"/>
          <p:cNvSpPr txBox="1">
            <a:spLocks noChangeArrowheads="1"/>
          </p:cNvSpPr>
          <p:nvPr/>
        </p:nvSpPr>
        <p:spPr bwMode="auto">
          <a:xfrm>
            <a:off x="57150" y="2895600"/>
            <a:ext cx="283845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7" name="Text Box 8"/>
          <p:cNvSpPr txBox="1">
            <a:spLocks noChangeArrowheads="1"/>
          </p:cNvSpPr>
          <p:nvPr/>
        </p:nvSpPr>
        <p:spPr bwMode="auto">
          <a:xfrm>
            <a:off x="4343400" y="2895600"/>
            <a:ext cx="13716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8" name="Text Box 8"/>
          <p:cNvSpPr txBox="1">
            <a:spLocks noChangeArrowheads="1"/>
          </p:cNvSpPr>
          <p:nvPr/>
        </p:nvSpPr>
        <p:spPr bwMode="auto">
          <a:xfrm>
            <a:off x="57150" y="3352800"/>
            <a:ext cx="245745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9" name="Text Box 8"/>
          <p:cNvSpPr txBox="1">
            <a:spLocks noChangeArrowheads="1"/>
          </p:cNvSpPr>
          <p:nvPr/>
        </p:nvSpPr>
        <p:spPr bwMode="auto">
          <a:xfrm>
            <a:off x="638175" y="5029200"/>
            <a:ext cx="12954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42" presetClass="exit" presetSubtype="0" fill="hold" grpId="0" nodeType="clickEffect">
                                  <p:stCondLst>
                                    <p:cond delay="0"/>
                                  </p:stCondLst>
                                  <p:childTnLst>
                                    <p:animEffect transition="out" filter="fade">
                                      <p:cBhvr>
                                        <p:cTn id="34" dur="1000"/>
                                        <p:tgtEl>
                                          <p:spTgt spid="8"/>
                                        </p:tgtEl>
                                      </p:cBhvr>
                                    </p:animEffect>
                                    <p:anim calcmode="lin" valueType="num">
                                      <p:cBhvr>
                                        <p:cTn id="35" dur="1000"/>
                                        <p:tgtEl>
                                          <p:spTgt spid="8"/>
                                        </p:tgtEl>
                                        <p:attrNameLst>
                                          <p:attrName>ppt_x</p:attrName>
                                        </p:attrNameLst>
                                      </p:cBhvr>
                                      <p:tavLst>
                                        <p:tav tm="0">
                                          <p:val>
                                            <p:strVal val="ppt_x"/>
                                          </p:val>
                                        </p:tav>
                                        <p:tav tm="100000">
                                          <p:val>
                                            <p:strVal val="ppt_x"/>
                                          </p:val>
                                        </p:tav>
                                      </p:tavLst>
                                    </p:anim>
                                    <p:anim calcmode="lin" valueType="num">
                                      <p:cBhvr>
                                        <p:cTn id="36" dur="1000"/>
                                        <p:tgtEl>
                                          <p:spTgt spid="8"/>
                                        </p:tgtEl>
                                        <p:attrNameLst>
                                          <p:attrName>ppt_y</p:attrName>
                                        </p:attrNameLst>
                                      </p:cBhvr>
                                      <p:tavLst>
                                        <p:tav tm="0">
                                          <p:val>
                                            <p:strVal val="ppt_y"/>
                                          </p:val>
                                        </p:tav>
                                        <p:tav tm="100000">
                                          <p:val>
                                            <p:strVal val="ppt_y+.1"/>
                                          </p:val>
                                        </p:tav>
                                      </p:tavLst>
                                    </p:anim>
                                    <p:set>
                                      <p:cBhvr>
                                        <p:cTn id="37" dur="1" fill="hold">
                                          <p:stCondLst>
                                            <p:cond delay="999"/>
                                          </p:stCondLst>
                                        </p:cTn>
                                        <p:tgtEl>
                                          <p:spTgt spid="8"/>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42" presetClass="exit" presetSubtype="0" fill="hold" grpId="0" nodeType="clickEffect">
                                  <p:stCondLst>
                                    <p:cond delay="0"/>
                                  </p:stCondLst>
                                  <p:childTnLst>
                                    <p:animEffect transition="out" filter="fade">
                                      <p:cBhvr>
                                        <p:cTn id="41" dur="1000"/>
                                        <p:tgtEl>
                                          <p:spTgt spid="9"/>
                                        </p:tgtEl>
                                      </p:cBhvr>
                                    </p:animEffect>
                                    <p:anim calcmode="lin" valueType="num">
                                      <p:cBhvr>
                                        <p:cTn id="42" dur="1000"/>
                                        <p:tgtEl>
                                          <p:spTgt spid="9"/>
                                        </p:tgtEl>
                                        <p:attrNameLst>
                                          <p:attrName>ppt_x</p:attrName>
                                        </p:attrNameLst>
                                      </p:cBhvr>
                                      <p:tavLst>
                                        <p:tav tm="0">
                                          <p:val>
                                            <p:strVal val="ppt_x"/>
                                          </p:val>
                                        </p:tav>
                                        <p:tav tm="100000">
                                          <p:val>
                                            <p:strVal val="ppt_x"/>
                                          </p:val>
                                        </p:tav>
                                      </p:tavLst>
                                    </p:anim>
                                    <p:anim calcmode="lin" valueType="num">
                                      <p:cBhvr>
                                        <p:cTn id="43" dur="1000"/>
                                        <p:tgtEl>
                                          <p:spTgt spid="9"/>
                                        </p:tgtEl>
                                        <p:attrNameLst>
                                          <p:attrName>ppt_y</p:attrName>
                                        </p:attrNameLst>
                                      </p:cBhvr>
                                      <p:tavLst>
                                        <p:tav tm="0">
                                          <p:val>
                                            <p:strVal val="ppt_y"/>
                                          </p:val>
                                        </p:tav>
                                        <p:tav tm="100000">
                                          <p:val>
                                            <p:strVal val="ppt_y+.1"/>
                                          </p:val>
                                        </p:tav>
                                      </p:tavLst>
                                    </p:anim>
                                    <p:set>
                                      <p:cBhvr>
                                        <p:cTn id="44" dur="1" fill="hold">
                                          <p:stCondLst>
                                            <p:cond delay="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p:txBody>
          <a:bodyPr/>
          <a:lstStyle/>
          <a:p>
            <a:r>
              <a:rPr lang="en-US" sz="4400"/>
              <a:t>World War I Video</a:t>
            </a:r>
          </a:p>
        </p:txBody>
      </p:sp>
      <p:sp>
        <p:nvSpPr>
          <p:cNvPr id="258051" name="Rectangle 3"/>
          <p:cNvSpPr>
            <a:spLocks noGrp="1" noChangeArrowheads="1"/>
          </p:cNvSpPr>
          <p:nvPr>
            <p:ph type="body" idx="1"/>
          </p:nvPr>
        </p:nvSpPr>
        <p:spPr>
          <a:xfrm>
            <a:off x="304800" y="1752600"/>
            <a:ext cx="8610600" cy="4800600"/>
          </a:xfrm>
        </p:spPr>
        <p:txBody>
          <a:bodyPr/>
          <a:lstStyle/>
          <a:p>
            <a:pPr>
              <a:buFontTx/>
              <a:buNone/>
            </a:pPr>
            <a:r>
              <a:rPr lang="en-US">
                <a:hlinkClick r:id="rId2"/>
              </a:rPr>
              <a:t>BrainPop – World War I</a:t>
            </a:r>
            <a:endParaRPr lang="en-US"/>
          </a:p>
          <a:p>
            <a:pPr>
              <a:buFontTx/>
              <a:buNone/>
            </a:pPr>
            <a:endParaRPr lang="en-US"/>
          </a:p>
          <a:p>
            <a:pPr>
              <a:buFontTx/>
              <a:buNone/>
            </a:pPr>
            <a:endParaRPr lang="en-US"/>
          </a:p>
          <a:p>
            <a:pPr>
              <a:buFontTx/>
              <a:buNone/>
            </a:pPr>
            <a:endParaRPr lang="en-US"/>
          </a:p>
          <a:p>
            <a:pPr>
              <a:buFontTx/>
              <a:buNone/>
            </a:pPr>
            <a:r>
              <a:rPr lang="en-US" b="1"/>
              <a:t>GMS BrainPop Login Information:</a:t>
            </a:r>
          </a:p>
          <a:p>
            <a:pPr>
              <a:buFontTx/>
              <a:buNone/>
            </a:pPr>
            <a:r>
              <a:rPr lang="en-US"/>
              <a:t>	Username: griffinms</a:t>
            </a:r>
          </a:p>
          <a:p>
            <a:pPr>
              <a:buFontTx/>
              <a:buNone/>
            </a:pPr>
            <a:r>
              <a:rPr lang="en-US"/>
              <a:t>	Password: student</a:t>
            </a:r>
          </a:p>
          <a:p>
            <a:pPr>
              <a:buFontTx/>
              <a:buNone/>
            </a:pP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457200" y="0"/>
            <a:ext cx="8458200" cy="914400"/>
          </a:xfrm>
        </p:spPr>
        <p:txBody>
          <a:bodyPr/>
          <a:lstStyle/>
          <a:p>
            <a:r>
              <a:rPr lang="en-US"/>
              <a:t>Georgia’s Beginnings</a:t>
            </a:r>
          </a:p>
        </p:txBody>
      </p:sp>
      <p:sp>
        <p:nvSpPr>
          <p:cNvPr id="94211" name="Rectangle 3"/>
          <p:cNvSpPr>
            <a:spLocks noGrp="1" noChangeArrowheads="1"/>
          </p:cNvSpPr>
          <p:nvPr>
            <p:ph type="body" idx="1"/>
          </p:nvPr>
        </p:nvSpPr>
        <p:spPr>
          <a:xfrm>
            <a:off x="228600" y="1066800"/>
            <a:ext cx="8915400" cy="5791200"/>
          </a:xfrm>
          <a:noFill/>
        </p:spPr>
        <p:txBody>
          <a:bodyPr/>
          <a:lstStyle/>
          <a:p>
            <a:pPr>
              <a:spcBef>
                <a:spcPct val="0"/>
              </a:spcBef>
            </a:pPr>
            <a:r>
              <a:rPr lang="en-US" sz="2800"/>
              <a:t>4 Early periods of Native American cultures:</a:t>
            </a:r>
          </a:p>
          <a:p>
            <a:pPr lvl="2">
              <a:spcBef>
                <a:spcPct val="0"/>
              </a:spcBef>
            </a:pPr>
            <a:r>
              <a:rPr lang="en-US" sz="2300">
                <a:solidFill>
                  <a:srgbClr val="FF1907"/>
                </a:solidFill>
              </a:rPr>
              <a:t>Paleo</a:t>
            </a:r>
            <a:r>
              <a:rPr lang="en-US" sz="2300"/>
              <a:t> Indians – Period lasted about 10,000 (approximately 18,000 BC to 8,000 BC) years.  Nomadic hunters.  Used the </a:t>
            </a:r>
            <a:r>
              <a:rPr lang="en-US" sz="2300">
                <a:solidFill>
                  <a:srgbClr val="FF1907"/>
                </a:solidFill>
              </a:rPr>
              <a:t>atlatl</a:t>
            </a:r>
            <a:r>
              <a:rPr lang="en-US" sz="2300"/>
              <a:t> to hunt large animals.</a:t>
            </a:r>
          </a:p>
          <a:p>
            <a:pPr lvl="2">
              <a:spcBef>
                <a:spcPct val="0"/>
              </a:spcBef>
            </a:pPr>
            <a:r>
              <a:rPr lang="en-US" sz="2300">
                <a:solidFill>
                  <a:srgbClr val="FF1907"/>
                </a:solidFill>
              </a:rPr>
              <a:t>Archaic</a:t>
            </a:r>
            <a:r>
              <a:rPr lang="en-US" sz="2300"/>
              <a:t> Indians – Period lasted from 8,000 to 1,000 BC.  Moved with each season to find food.  Used tools to assist with hunting and with work tasks.</a:t>
            </a:r>
          </a:p>
          <a:p>
            <a:pPr lvl="2">
              <a:spcBef>
                <a:spcPct val="0"/>
              </a:spcBef>
            </a:pPr>
            <a:r>
              <a:rPr lang="en-US" sz="2300">
                <a:solidFill>
                  <a:srgbClr val="FF1907"/>
                </a:solidFill>
              </a:rPr>
              <a:t>Woodland</a:t>
            </a:r>
            <a:r>
              <a:rPr lang="en-US" sz="2300"/>
              <a:t> Indians – Period lasted from 1,000 BC to 1,000 AD.  Families began to live together and form tribes.  Used bow and arrows to hunt.  Held religious ceremonies.</a:t>
            </a:r>
          </a:p>
          <a:p>
            <a:pPr lvl="2">
              <a:spcBef>
                <a:spcPct val="0"/>
              </a:spcBef>
            </a:pPr>
            <a:r>
              <a:rPr lang="en-US" sz="2300">
                <a:solidFill>
                  <a:srgbClr val="FF1907"/>
                </a:solidFill>
              </a:rPr>
              <a:t>Mississippian</a:t>
            </a:r>
            <a:r>
              <a:rPr lang="en-US" sz="2300"/>
              <a:t> Indians – Period lasted from 900 AD until the arrival of European explorers (in the 1500’s).  Most advanced group.  Protected villages using fences and moats.  Very religious group.  Built </a:t>
            </a:r>
            <a:r>
              <a:rPr lang="en-US" sz="2300">
                <a:solidFill>
                  <a:srgbClr val="FF1907"/>
                </a:solidFill>
              </a:rPr>
              <a:t>Temple Mounds</a:t>
            </a:r>
            <a:r>
              <a:rPr lang="en-US" sz="2300"/>
              <a:t> as places of worship.</a:t>
            </a:r>
          </a:p>
          <a:p>
            <a:pPr>
              <a:spcBef>
                <a:spcPct val="0"/>
              </a:spcBef>
              <a:buFontTx/>
              <a:buNone/>
            </a:pPr>
            <a:endParaRPr lang="en-US" sz="2200"/>
          </a:p>
        </p:txBody>
      </p:sp>
      <p:sp>
        <p:nvSpPr>
          <p:cNvPr id="4" name="Text Box 8"/>
          <p:cNvSpPr txBox="1">
            <a:spLocks noChangeArrowheads="1"/>
          </p:cNvSpPr>
          <p:nvPr/>
        </p:nvSpPr>
        <p:spPr bwMode="auto">
          <a:xfrm>
            <a:off x="1371600" y="1524000"/>
            <a:ext cx="9144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1371600" y="2590800"/>
            <a:ext cx="10668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1371600" y="3581400"/>
            <a:ext cx="14478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1371600" y="4724400"/>
            <a:ext cx="18288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762000" y="838200"/>
            <a:ext cx="7772400" cy="1143000"/>
          </a:xfrm>
        </p:spPr>
        <p:txBody>
          <a:bodyPr/>
          <a:lstStyle/>
          <a:p>
            <a:r>
              <a:rPr lang="en-US" dirty="0"/>
              <a:t>Unit 6</a:t>
            </a:r>
            <a:r>
              <a:rPr lang="en-US" dirty="0" smtClean="0"/>
              <a:t>: </a:t>
            </a:r>
            <a:r>
              <a:rPr lang="en-US" dirty="0"/>
              <a:t>Early 20</a:t>
            </a:r>
            <a:r>
              <a:rPr lang="en-US" baseline="30000" dirty="0"/>
              <a:t>th</a:t>
            </a:r>
            <a:r>
              <a:rPr lang="en-US" dirty="0"/>
              <a:t> Century Georgia</a:t>
            </a:r>
          </a:p>
        </p:txBody>
      </p:sp>
      <p:sp>
        <p:nvSpPr>
          <p:cNvPr id="86019" name="Rectangle 3"/>
          <p:cNvSpPr>
            <a:spLocks noGrp="1" noChangeArrowheads="1"/>
          </p:cNvSpPr>
          <p:nvPr>
            <p:ph type="body" idx="1"/>
          </p:nvPr>
        </p:nvSpPr>
        <p:spPr>
          <a:xfrm>
            <a:off x="381000" y="2667000"/>
            <a:ext cx="8458200" cy="3124200"/>
          </a:xfrm>
          <a:solidFill>
            <a:schemeClr val="bg1">
              <a:alpha val="50000"/>
            </a:schemeClr>
          </a:solidFill>
        </p:spPr>
        <p:txBody>
          <a:bodyPr/>
          <a:lstStyle/>
          <a:p>
            <a:pPr>
              <a:lnSpc>
                <a:spcPct val="90000"/>
              </a:lnSpc>
              <a:buFontTx/>
              <a:buNone/>
            </a:pPr>
            <a:r>
              <a:rPr lang="en-US" sz="4000"/>
              <a:t>Standards and Elements:</a:t>
            </a:r>
          </a:p>
          <a:p>
            <a:pPr marL="1314450" lvl="1">
              <a:lnSpc>
                <a:spcPct val="90000"/>
              </a:lnSpc>
              <a:buFontTx/>
              <a:buChar char="•"/>
            </a:pPr>
            <a:r>
              <a:rPr lang="en-US" sz="3600"/>
              <a:t>SS8H8</a:t>
            </a:r>
          </a:p>
          <a:p>
            <a:pPr marL="1314450" lvl="1">
              <a:lnSpc>
                <a:spcPct val="90000"/>
              </a:lnSpc>
              <a:buFontTx/>
              <a:buChar char="•"/>
            </a:pPr>
            <a:r>
              <a:rPr lang="en-US" sz="3600"/>
              <a:t>SS8H9</a:t>
            </a:r>
          </a:p>
          <a:p>
            <a:pPr marL="1314450" lvl="1">
              <a:lnSpc>
                <a:spcPct val="90000"/>
              </a:lnSpc>
              <a:buFontTx/>
              <a:buChar char="•"/>
            </a:pPr>
            <a:r>
              <a:rPr lang="en-US" sz="3600"/>
              <a:t>SS8E1</a:t>
            </a:r>
          </a:p>
          <a:p>
            <a:pPr marL="1314450" lvl="1">
              <a:lnSpc>
                <a:spcPct val="90000"/>
              </a:lnSpc>
              <a:buFontTx/>
              <a:buChar char="•"/>
            </a:pPr>
            <a:r>
              <a:rPr lang="en-US" sz="3600"/>
              <a:t>SS8E2 (a.)</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a:xfrm>
            <a:off x="0" y="304800"/>
            <a:ext cx="9144000" cy="914400"/>
          </a:xfrm>
        </p:spPr>
        <p:txBody>
          <a:bodyPr/>
          <a:lstStyle/>
          <a:p>
            <a:r>
              <a:rPr lang="en-US" sz="4600"/>
              <a:t>Causes of the </a:t>
            </a:r>
            <a:br>
              <a:rPr lang="en-US" sz="4600"/>
            </a:br>
            <a:r>
              <a:rPr lang="en-US" sz="4600"/>
              <a:t>Great Depression</a:t>
            </a:r>
          </a:p>
        </p:txBody>
      </p:sp>
      <p:sp>
        <p:nvSpPr>
          <p:cNvPr id="171011" name="Rectangle 3"/>
          <p:cNvSpPr>
            <a:spLocks noGrp="1" noChangeArrowheads="1"/>
          </p:cNvSpPr>
          <p:nvPr>
            <p:ph type="body" idx="1"/>
          </p:nvPr>
        </p:nvSpPr>
        <p:spPr>
          <a:xfrm>
            <a:off x="457200" y="1524000"/>
            <a:ext cx="8458200" cy="5334000"/>
          </a:xfrm>
          <a:noFill/>
          <a:ln/>
        </p:spPr>
        <p:txBody>
          <a:bodyPr/>
          <a:lstStyle/>
          <a:p>
            <a:r>
              <a:rPr lang="en-US" sz="2800" dirty="0">
                <a:solidFill>
                  <a:srgbClr val="FF1907"/>
                </a:solidFill>
              </a:rPr>
              <a:t>Boll weevil</a:t>
            </a:r>
            <a:r>
              <a:rPr lang="en-US" sz="2800" dirty="0"/>
              <a:t> - Insect which ate Georgia’s most important cash crop, Cotton.</a:t>
            </a:r>
          </a:p>
          <a:p>
            <a:r>
              <a:rPr lang="en-US" sz="2800" dirty="0">
                <a:solidFill>
                  <a:srgbClr val="FF1907"/>
                </a:solidFill>
              </a:rPr>
              <a:t>Drought</a:t>
            </a:r>
            <a:r>
              <a:rPr lang="en-US" sz="2800" dirty="0"/>
              <a:t> – A time period with little or no rainfall. A major drought hit Georgia in 1924.</a:t>
            </a:r>
          </a:p>
          <a:p>
            <a:r>
              <a:rPr lang="en-US" sz="2800" dirty="0"/>
              <a:t>Many people had began to invest in the </a:t>
            </a:r>
            <a:r>
              <a:rPr lang="en-US" sz="2800" dirty="0">
                <a:solidFill>
                  <a:srgbClr val="FF1907"/>
                </a:solidFill>
              </a:rPr>
              <a:t>Stock Market</a:t>
            </a:r>
            <a:r>
              <a:rPr lang="en-US" sz="2800" dirty="0"/>
              <a:t>. </a:t>
            </a:r>
            <a:r>
              <a:rPr lang="en-US" sz="2800" dirty="0">
                <a:cs typeface="Arial" charset="0"/>
              </a:rPr>
              <a:t>“</a:t>
            </a:r>
            <a:r>
              <a:rPr lang="en-US" sz="2800" dirty="0">
                <a:solidFill>
                  <a:srgbClr val="FF1907"/>
                </a:solidFill>
                <a:cs typeface="Arial" charset="0"/>
              </a:rPr>
              <a:t>Speculation</a:t>
            </a:r>
            <a:r>
              <a:rPr lang="en-US" sz="2800" dirty="0">
                <a:cs typeface="Arial" charset="0"/>
              </a:rPr>
              <a:t>” in the stock market was when a person would pay only a portion of the price of a stock hoping that the value will go up.</a:t>
            </a:r>
          </a:p>
          <a:p>
            <a:r>
              <a:rPr lang="en-US" sz="2800" dirty="0"/>
              <a:t>“</a:t>
            </a:r>
            <a:r>
              <a:rPr lang="en-US" sz="2800" dirty="0">
                <a:solidFill>
                  <a:srgbClr val="FF1907"/>
                </a:solidFill>
              </a:rPr>
              <a:t>Black Tuesday</a:t>
            </a:r>
            <a:r>
              <a:rPr lang="en-US" sz="2800" dirty="0"/>
              <a:t>” – October 29, 1929: Stock market prices fall greatly; millions of people loose all their wealth</a:t>
            </a:r>
            <a:endParaRPr lang="en-US" sz="2800" dirty="0">
              <a:cs typeface="Arial" charset="0"/>
            </a:endParaRPr>
          </a:p>
        </p:txBody>
      </p:sp>
      <p:sp>
        <p:nvSpPr>
          <p:cNvPr id="4" name="Text Box 8"/>
          <p:cNvSpPr txBox="1">
            <a:spLocks noChangeArrowheads="1"/>
          </p:cNvSpPr>
          <p:nvPr/>
        </p:nvSpPr>
        <p:spPr bwMode="auto">
          <a:xfrm>
            <a:off x="685800" y="1600200"/>
            <a:ext cx="19050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685800" y="2590800"/>
            <a:ext cx="15240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7162800" y="3505200"/>
            <a:ext cx="17526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122943" y="3946922"/>
            <a:ext cx="18669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2255520" y="3960376"/>
            <a:ext cx="185928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9" name="Text Box 8"/>
          <p:cNvSpPr txBox="1">
            <a:spLocks noChangeArrowheads="1"/>
          </p:cNvSpPr>
          <p:nvPr/>
        </p:nvSpPr>
        <p:spPr bwMode="auto">
          <a:xfrm>
            <a:off x="701040" y="5257800"/>
            <a:ext cx="28194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42" presetClass="exit" presetSubtype="0" fill="hold" grpId="0" nodeType="clickEffect">
                                  <p:stCondLst>
                                    <p:cond delay="0"/>
                                  </p:stCondLst>
                                  <p:childTnLst>
                                    <p:animEffect transition="out" filter="fade">
                                      <p:cBhvr>
                                        <p:cTn id="34" dur="1000"/>
                                        <p:tgtEl>
                                          <p:spTgt spid="8"/>
                                        </p:tgtEl>
                                      </p:cBhvr>
                                    </p:animEffect>
                                    <p:anim calcmode="lin" valueType="num">
                                      <p:cBhvr>
                                        <p:cTn id="35" dur="1000"/>
                                        <p:tgtEl>
                                          <p:spTgt spid="8"/>
                                        </p:tgtEl>
                                        <p:attrNameLst>
                                          <p:attrName>ppt_x</p:attrName>
                                        </p:attrNameLst>
                                      </p:cBhvr>
                                      <p:tavLst>
                                        <p:tav tm="0">
                                          <p:val>
                                            <p:strVal val="ppt_x"/>
                                          </p:val>
                                        </p:tav>
                                        <p:tav tm="100000">
                                          <p:val>
                                            <p:strVal val="ppt_x"/>
                                          </p:val>
                                        </p:tav>
                                      </p:tavLst>
                                    </p:anim>
                                    <p:anim calcmode="lin" valueType="num">
                                      <p:cBhvr>
                                        <p:cTn id="36" dur="1000"/>
                                        <p:tgtEl>
                                          <p:spTgt spid="8"/>
                                        </p:tgtEl>
                                        <p:attrNameLst>
                                          <p:attrName>ppt_y</p:attrName>
                                        </p:attrNameLst>
                                      </p:cBhvr>
                                      <p:tavLst>
                                        <p:tav tm="0">
                                          <p:val>
                                            <p:strVal val="ppt_y"/>
                                          </p:val>
                                        </p:tav>
                                        <p:tav tm="100000">
                                          <p:val>
                                            <p:strVal val="ppt_y+.1"/>
                                          </p:val>
                                        </p:tav>
                                      </p:tavLst>
                                    </p:anim>
                                    <p:set>
                                      <p:cBhvr>
                                        <p:cTn id="37" dur="1" fill="hold">
                                          <p:stCondLst>
                                            <p:cond delay="999"/>
                                          </p:stCondLst>
                                        </p:cTn>
                                        <p:tgtEl>
                                          <p:spTgt spid="8"/>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42" presetClass="exit" presetSubtype="0" fill="hold" grpId="0" nodeType="clickEffect">
                                  <p:stCondLst>
                                    <p:cond delay="0"/>
                                  </p:stCondLst>
                                  <p:childTnLst>
                                    <p:animEffect transition="out" filter="fade">
                                      <p:cBhvr>
                                        <p:cTn id="41" dur="1000"/>
                                        <p:tgtEl>
                                          <p:spTgt spid="9"/>
                                        </p:tgtEl>
                                      </p:cBhvr>
                                    </p:animEffect>
                                    <p:anim calcmode="lin" valueType="num">
                                      <p:cBhvr>
                                        <p:cTn id="42" dur="1000"/>
                                        <p:tgtEl>
                                          <p:spTgt spid="9"/>
                                        </p:tgtEl>
                                        <p:attrNameLst>
                                          <p:attrName>ppt_x</p:attrName>
                                        </p:attrNameLst>
                                      </p:cBhvr>
                                      <p:tavLst>
                                        <p:tav tm="0">
                                          <p:val>
                                            <p:strVal val="ppt_x"/>
                                          </p:val>
                                        </p:tav>
                                        <p:tav tm="100000">
                                          <p:val>
                                            <p:strVal val="ppt_x"/>
                                          </p:val>
                                        </p:tav>
                                      </p:tavLst>
                                    </p:anim>
                                    <p:anim calcmode="lin" valueType="num">
                                      <p:cBhvr>
                                        <p:cTn id="43" dur="1000"/>
                                        <p:tgtEl>
                                          <p:spTgt spid="9"/>
                                        </p:tgtEl>
                                        <p:attrNameLst>
                                          <p:attrName>ppt_y</p:attrName>
                                        </p:attrNameLst>
                                      </p:cBhvr>
                                      <p:tavLst>
                                        <p:tav tm="0">
                                          <p:val>
                                            <p:strVal val="ppt_y"/>
                                          </p:val>
                                        </p:tav>
                                        <p:tav tm="100000">
                                          <p:val>
                                            <p:strVal val="ppt_y+.1"/>
                                          </p:val>
                                        </p:tav>
                                      </p:tavLst>
                                    </p:anim>
                                    <p:set>
                                      <p:cBhvr>
                                        <p:cTn id="44" dur="1" fill="hold">
                                          <p:stCondLst>
                                            <p:cond delay="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ChangeArrowheads="1"/>
          </p:cNvSpPr>
          <p:nvPr>
            <p:ph type="title"/>
          </p:nvPr>
        </p:nvSpPr>
        <p:spPr/>
        <p:txBody>
          <a:bodyPr/>
          <a:lstStyle/>
          <a:p>
            <a:r>
              <a:rPr lang="en-US" sz="4400"/>
              <a:t>Causes of the Great Depression Video</a:t>
            </a:r>
          </a:p>
        </p:txBody>
      </p:sp>
      <p:sp>
        <p:nvSpPr>
          <p:cNvPr id="259075" name="Rectangle 3"/>
          <p:cNvSpPr>
            <a:spLocks noGrp="1" noChangeArrowheads="1"/>
          </p:cNvSpPr>
          <p:nvPr>
            <p:ph type="body" idx="1"/>
          </p:nvPr>
        </p:nvSpPr>
        <p:spPr>
          <a:xfrm>
            <a:off x="304800" y="1752600"/>
            <a:ext cx="8610600" cy="4800600"/>
          </a:xfrm>
        </p:spPr>
        <p:txBody>
          <a:bodyPr/>
          <a:lstStyle/>
          <a:p>
            <a:pPr>
              <a:buFontTx/>
              <a:buNone/>
            </a:pPr>
            <a:r>
              <a:rPr lang="en-US">
                <a:hlinkClick r:id="rId2"/>
              </a:rPr>
              <a:t>BrainPop – Causes of the Great Depression </a:t>
            </a:r>
            <a:endParaRPr lang="en-US"/>
          </a:p>
          <a:p>
            <a:pPr>
              <a:buFontTx/>
              <a:buNone/>
            </a:pPr>
            <a:r>
              <a:rPr lang="en-US">
                <a:hlinkClick r:id="rId3"/>
              </a:rPr>
              <a:t>BrainPop – Great Depression</a:t>
            </a:r>
            <a:endParaRPr lang="en-US"/>
          </a:p>
          <a:p>
            <a:pPr>
              <a:buFontTx/>
              <a:buNone/>
            </a:pPr>
            <a:endParaRPr lang="en-US"/>
          </a:p>
          <a:p>
            <a:pPr>
              <a:buFontTx/>
              <a:buNone/>
            </a:pPr>
            <a:endParaRPr lang="en-US"/>
          </a:p>
          <a:p>
            <a:pPr>
              <a:buFontTx/>
              <a:buNone/>
            </a:pPr>
            <a:r>
              <a:rPr lang="en-US" b="1"/>
              <a:t>GMS BrainPop Login Information:</a:t>
            </a:r>
          </a:p>
          <a:p>
            <a:pPr>
              <a:buFontTx/>
              <a:buNone/>
            </a:pPr>
            <a:r>
              <a:rPr lang="en-US"/>
              <a:t>	Username: griffinms</a:t>
            </a:r>
          </a:p>
          <a:p>
            <a:pPr>
              <a:buFontTx/>
              <a:buNone/>
            </a:pPr>
            <a:r>
              <a:rPr lang="en-US"/>
              <a:t>	Password: student</a:t>
            </a:r>
          </a:p>
          <a:p>
            <a:pPr>
              <a:buFontTx/>
              <a:buNone/>
            </a:pPr>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a:xfrm>
            <a:off x="0" y="304800"/>
            <a:ext cx="9144000" cy="914400"/>
          </a:xfrm>
        </p:spPr>
        <p:txBody>
          <a:bodyPr/>
          <a:lstStyle/>
          <a:p>
            <a:r>
              <a:rPr lang="en-US" sz="4600"/>
              <a:t>Eugene Talmadge</a:t>
            </a:r>
          </a:p>
        </p:txBody>
      </p:sp>
      <p:sp>
        <p:nvSpPr>
          <p:cNvPr id="173059" name="Rectangle 3"/>
          <p:cNvSpPr>
            <a:spLocks noGrp="1" noChangeArrowheads="1"/>
          </p:cNvSpPr>
          <p:nvPr>
            <p:ph type="body" idx="1"/>
          </p:nvPr>
        </p:nvSpPr>
        <p:spPr>
          <a:xfrm>
            <a:off x="457200" y="1143000"/>
            <a:ext cx="8458200" cy="5715000"/>
          </a:xfrm>
          <a:noFill/>
          <a:ln/>
        </p:spPr>
        <p:txBody>
          <a:bodyPr/>
          <a:lstStyle/>
          <a:p>
            <a:pPr>
              <a:lnSpc>
                <a:spcPct val="90000"/>
              </a:lnSpc>
            </a:pPr>
            <a:r>
              <a:rPr lang="en-US"/>
              <a:t>Lived from 1884-1946.</a:t>
            </a:r>
          </a:p>
          <a:p>
            <a:pPr>
              <a:lnSpc>
                <a:spcPct val="90000"/>
              </a:lnSpc>
            </a:pPr>
            <a:r>
              <a:rPr lang="en-US"/>
              <a:t>Elected Governor of GA in 1932 and 1934.</a:t>
            </a:r>
          </a:p>
          <a:p>
            <a:pPr>
              <a:lnSpc>
                <a:spcPct val="90000"/>
              </a:lnSpc>
            </a:pPr>
            <a:r>
              <a:rPr lang="en-US"/>
              <a:t>Outspoken critic of </a:t>
            </a:r>
            <a:r>
              <a:rPr lang="en-US">
                <a:solidFill>
                  <a:srgbClr val="FF1907"/>
                </a:solidFill>
              </a:rPr>
              <a:t>Franklin D. Roosevelt</a:t>
            </a:r>
            <a:r>
              <a:rPr lang="en-US"/>
              <a:t> and his </a:t>
            </a:r>
            <a:r>
              <a:rPr lang="en-US">
                <a:solidFill>
                  <a:srgbClr val="FF1907"/>
                </a:solidFill>
              </a:rPr>
              <a:t>New Deal</a:t>
            </a:r>
            <a:r>
              <a:rPr lang="en-US"/>
              <a:t> programs in Georgia.</a:t>
            </a:r>
          </a:p>
          <a:p>
            <a:pPr>
              <a:lnSpc>
                <a:spcPct val="90000"/>
              </a:lnSpc>
            </a:pPr>
            <a:r>
              <a:rPr lang="en-US"/>
              <a:t>Talmadge re-elected in 1940</a:t>
            </a:r>
          </a:p>
          <a:p>
            <a:pPr lvl="1">
              <a:lnSpc>
                <a:spcPct val="90000"/>
              </a:lnSpc>
            </a:pPr>
            <a:r>
              <a:rPr lang="en-US"/>
              <a:t>Began to use some New Deal programs</a:t>
            </a:r>
          </a:p>
          <a:p>
            <a:pPr lvl="1">
              <a:lnSpc>
                <a:spcPct val="90000"/>
              </a:lnSpc>
            </a:pPr>
            <a:r>
              <a:rPr lang="en-US"/>
              <a:t>Used his power as governor to remove state officials working to integrate Georgia’s state colleges</a:t>
            </a:r>
          </a:p>
          <a:p>
            <a:pPr>
              <a:lnSpc>
                <a:spcPct val="90000"/>
              </a:lnSpc>
            </a:pPr>
            <a:r>
              <a:rPr lang="en-US"/>
              <a:t>Elected to a fourth term as  Governor in 1946 but died before taking office.</a:t>
            </a:r>
          </a:p>
          <a:p>
            <a:pPr lvl="1">
              <a:lnSpc>
                <a:spcPct val="90000"/>
              </a:lnSpc>
            </a:pPr>
            <a:endParaRPr lang="en-US"/>
          </a:p>
        </p:txBody>
      </p:sp>
      <p:sp>
        <p:nvSpPr>
          <p:cNvPr id="4" name="Text Box 8"/>
          <p:cNvSpPr txBox="1">
            <a:spLocks noChangeArrowheads="1"/>
          </p:cNvSpPr>
          <p:nvPr/>
        </p:nvSpPr>
        <p:spPr bwMode="auto">
          <a:xfrm>
            <a:off x="4343400" y="2286000"/>
            <a:ext cx="46482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5" name="Text Box 8"/>
          <p:cNvSpPr txBox="1">
            <a:spLocks noChangeArrowheads="1"/>
          </p:cNvSpPr>
          <p:nvPr/>
        </p:nvSpPr>
        <p:spPr bwMode="auto">
          <a:xfrm>
            <a:off x="2209800" y="2703465"/>
            <a:ext cx="19050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6" name="Text Box 8"/>
          <p:cNvSpPr txBox="1">
            <a:spLocks noChangeArrowheads="1"/>
          </p:cNvSpPr>
          <p:nvPr/>
        </p:nvSpPr>
        <p:spPr bwMode="auto">
          <a:xfrm>
            <a:off x="381000" y="5943600"/>
            <a:ext cx="14478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a:xfrm>
            <a:off x="0" y="304800"/>
            <a:ext cx="9144000" cy="914400"/>
          </a:xfrm>
        </p:spPr>
        <p:txBody>
          <a:bodyPr/>
          <a:lstStyle/>
          <a:p>
            <a:r>
              <a:rPr lang="en-US" sz="4600"/>
              <a:t>The New Deal</a:t>
            </a:r>
          </a:p>
        </p:txBody>
      </p:sp>
      <p:sp>
        <p:nvSpPr>
          <p:cNvPr id="175107" name="Rectangle 3"/>
          <p:cNvSpPr>
            <a:spLocks noGrp="1" noChangeArrowheads="1"/>
          </p:cNvSpPr>
          <p:nvPr>
            <p:ph type="body" idx="1"/>
          </p:nvPr>
        </p:nvSpPr>
        <p:spPr>
          <a:xfrm>
            <a:off x="457200" y="1143000"/>
            <a:ext cx="8458200" cy="5715000"/>
          </a:xfrm>
          <a:noFill/>
          <a:ln/>
        </p:spPr>
        <p:txBody>
          <a:bodyPr/>
          <a:lstStyle/>
          <a:p>
            <a:r>
              <a:rPr lang="en-US" dirty="0"/>
              <a:t>1932: Franklin D. Roosevelt elected president</a:t>
            </a:r>
          </a:p>
          <a:p>
            <a:r>
              <a:rPr lang="en-US" dirty="0">
                <a:solidFill>
                  <a:srgbClr val="FF0000"/>
                </a:solidFill>
              </a:rPr>
              <a:t>New Deal</a:t>
            </a:r>
            <a:r>
              <a:rPr lang="en-US" dirty="0"/>
              <a:t>: Roosevelt’s plan to end the depression</a:t>
            </a:r>
          </a:p>
          <a:p>
            <a:pPr lvl="1"/>
            <a:r>
              <a:rPr lang="en-US" dirty="0"/>
              <a:t>Examined banks for soundness</a:t>
            </a:r>
          </a:p>
          <a:p>
            <a:pPr lvl="1"/>
            <a:r>
              <a:rPr lang="en-US" dirty="0"/>
              <a:t>Give jobs to unemployed workers</a:t>
            </a:r>
          </a:p>
          <a:p>
            <a:pPr lvl="1"/>
            <a:r>
              <a:rPr lang="en-US" dirty="0"/>
              <a:t>Tried to improve American’s lives</a:t>
            </a:r>
          </a:p>
          <a:p>
            <a:r>
              <a:rPr lang="en-US" dirty="0"/>
              <a:t>Paved the way for recovery though </a:t>
            </a:r>
            <a:r>
              <a:rPr lang="en-US" dirty="0" smtClean="0"/>
              <a:t>some of the programs </a:t>
            </a:r>
            <a:r>
              <a:rPr lang="en-US" dirty="0"/>
              <a:t>did not work</a:t>
            </a:r>
          </a:p>
          <a:p>
            <a:pPr lvl="1"/>
            <a:endParaRPr lang="en-US" dirty="0"/>
          </a:p>
        </p:txBody>
      </p:sp>
      <p:sp>
        <p:nvSpPr>
          <p:cNvPr id="4" name="Text Box 8"/>
          <p:cNvSpPr txBox="1">
            <a:spLocks noChangeArrowheads="1"/>
          </p:cNvSpPr>
          <p:nvPr/>
        </p:nvSpPr>
        <p:spPr bwMode="auto">
          <a:xfrm>
            <a:off x="1981200" y="1270665"/>
            <a:ext cx="39624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5" name="Text Box 8"/>
          <p:cNvSpPr txBox="1">
            <a:spLocks noChangeArrowheads="1"/>
          </p:cNvSpPr>
          <p:nvPr/>
        </p:nvSpPr>
        <p:spPr bwMode="auto">
          <a:xfrm>
            <a:off x="685800" y="2354676"/>
            <a:ext cx="19812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6" name="Text Box 8"/>
          <p:cNvSpPr txBox="1">
            <a:spLocks noChangeArrowheads="1"/>
          </p:cNvSpPr>
          <p:nvPr/>
        </p:nvSpPr>
        <p:spPr bwMode="auto">
          <a:xfrm>
            <a:off x="4191000" y="4953000"/>
            <a:ext cx="16764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a:xfrm>
            <a:off x="0" y="304800"/>
            <a:ext cx="9144000" cy="914400"/>
          </a:xfrm>
        </p:spPr>
        <p:txBody>
          <a:bodyPr/>
          <a:lstStyle/>
          <a:p>
            <a:r>
              <a:rPr lang="en-US" sz="4600"/>
              <a:t>New Deal Programs</a:t>
            </a:r>
          </a:p>
        </p:txBody>
      </p:sp>
      <p:sp>
        <p:nvSpPr>
          <p:cNvPr id="177155" name="Rectangle 3"/>
          <p:cNvSpPr>
            <a:spLocks noGrp="1" noChangeArrowheads="1"/>
          </p:cNvSpPr>
          <p:nvPr>
            <p:ph type="body" idx="1"/>
          </p:nvPr>
        </p:nvSpPr>
        <p:spPr>
          <a:xfrm>
            <a:off x="457200" y="1143000"/>
            <a:ext cx="8458200" cy="5715000"/>
          </a:xfrm>
          <a:noFill/>
          <a:ln/>
        </p:spPr>
        <p:txBody>
          <a:bodyPr/>
          <a:lstStyle/>
          <a:p>
            <a:pPr>
              <a:lnSpc>
                <a:spcPct val="80000"/>
              </a:lnSpc>
            </a:pPr>
            <a:r>
              <a:rPr lang="en-US" sz="2900">
                <a:solidFill>
                  <a:srgbClr val="FF1907"/>
                </a:solidFill>
              </a:rPr>
              <a:t>Civilian Conservation Corps</a:t>
            </a:r>
            <a:r>
              <a:rPr lang="en-US" sz="2900"/>
              <a:t> (</a:t>
            </a:r>
            <a:r>
              <a:rPr lang="en-US" sz="2900">
                <a:solidFill>
                  <a:srgbClr val="FF1907"/>
                </a:solidFill>
              </a:rPr>
              <a:t>CCC</a:t>
            </a:r>
            <a:r>
              <a:rPr lang="en-US" sz="2900"/>
              <a:t>) – Created jobs for young men.  Men worked in exchange for housing, food, and money.  Built many of GA’s parks, sewer systems, bridges, etc.</a:t>
            </a:r>
          </a:p>
          <a:p>
            <a:pPr>
              <a:lnSpc>
                <a:spcPct val="80000"/>
              </a:lnSpc>
            </a:pPr>
            <a:r>
              <a:rPr lang="en-US" sz="2900">
                <a:solidFill>
                  <a:srgbClr val="FF1907"/>
                </a:solidFill>
              </a:rPr>
              <a:t>Agricultural Adjustment Act</a:t>
            </a:r>
            <a:r>
              <a:rPr lang="en-US" sz="2900"/>
              <a:t> (</a:t>
            </a:r>
            <a:r>
              <a:rPr lang="en-US" sz="2900">
                <a:solidFill>
                  <a:srgbClr val="FF1907"/>
                </a:solidFill>
              </a:rPr>
              <a:t>AAA</a:t>
            </a:r>
            <a:r>
              <a:rPr lang="en-US" sz="2900"/>
              <a:t>) – Raised the price of farm products by limiting supply.  Farmers were paid to produce less to drive the price up so each farmer made for money for their crops.</a:t>
            </a:r>
          </a:p>
          <a:p>
            <a:pPr>
              <a:lnSpc>
                <a:spcPct val="80000"/>
              </a:lnSpc>
            </a:pPr>
            <a:r>
              <a:rPr lang="en-US" sz="2900">
                <a:solidFill>
                  <a:srgbClr val="FF1907"/>
                </a:solidFill>
              </a:rPr>
              <a:t>Rural Electrification Authority</a:t>
            </a:r>
            <a:r>
              <a:rPr lang="en-US" sz="2900"/>
              <a:t> (</a:t>
            </a:r>
            <a:r>
              <a:rPr lang="en-US" sz="2900">
                <a:solidFill>
                  <a:srgbClr val="FF1907"/>
                </a:solidFill>
              </a:rPr>
              <a:t>REA</a:t>
            </a:r>
            <a:r>
              <a:rPr lang="en-US" sz="2900"/>
              <a:t>) –Brought electricity to the rural (country) areas of the U.S.</a:t>
            </a:r>
          </a:p>
          <a:p>
            <a:pPr>
              <a:lnSpc>
                <a:spcPct val="80000"/>
              </a:lnSpc>
            </a:pPr>
            <a:r>
              <a:rPr lang="en-US" sz="2900">
                <a:solidFill>
                  <a:srgbClr val="FF1907"/>
                </a:solidFill>
              </a:rPr>
              <a:t>Social Security Act</a:t>
            </a:r>
            <a:r>
              <a:rPr lang="en-US" sz="2900"/>
              <a:t> – Passed in 1935.  Helped to provide old-age benefits for retiring workers.  Also offered insurance for the unemployed and disabled.</a:t>
            </a:r>
            <a:endParaRPr lang="en-US" sz="2800"/>
          </a:p>
        </p:txBody>
      </p:sp>
      <p:sp>
        <p:nvSpPr>
          <p:cNvPr id="4" name="Text Box 8"/>
          <p:cNvSpPr txBox="1">
            <a:spLocks noChangeArrowheads="1"/>
          </p:cNvSpPr>
          <p:nvPr/>
        </p:nvSpPr>
        <p:spPr bwMode="auto">
          <a:xfrm>
            <a:off x="685800" y="1143000"/>
            <a:ext cx="58674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685800" y="2667000"/>
            <a:ext cx="57150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685800" y="4495800"/>
            <a:ext cx="60198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685800" y="5334000"/>
            <a:ext cx="33528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ChangeArrowheads="1"/>
          </p:cNvSpPr>
          <p:nvPr>
            <p:ph type="title"/>
          </p:nvPr>
        </p:nvSpPr>
        <p:spPr/>
        <p:txBody>
          <a:bodyPr/>
          <a:lstStyle/>
          <a:p>
            <a:r>
              <a:rPr lang="en-US" sz="4400"/>
              <a:t>New Deal Video</a:t>
            </a:r>
          </a:p>
        </p:txBody>
      </p:sp>
      <p:sp>
        <p:nvSpPr>
          <p:cNvPr id="260099" name="Rectangle 3"/>
          <p:cNvSpPr>
            <a:spLocks noGrp="1" noChangeArrowheads="1"/>
          </p:cNvSpPr>
          <p:nvPr>
            <p:ph type="body" idx="1"/>
          </p:nvPr>
        </p:nvSpPr>
        <p:spPr>
          <a:xfrm>
            <a:off x="304800" y="1752600"/>
            <a:ext cx="8610600" cy="4800600"/>
          </a:xfrm>
        </p:spPr>
        <p:txBody>
          <a:bodyPr/>
          <a:lstStyle/>
          <a:p>
            <a:pPr>
              <a:buFontTx/>
              <a:buNone/>
            </a:pPr>
            <a:r>
              <a:rPr lang="en-US">
                <a:hlinkClick r:id="rId2"/>
              </a:rPr>
              <a:t>BrainPop – New Deal</a:t>
            </a:r>
            <a:endParaRPr lang="en-US"/>
          </a:p>
          <a:p>
            <a:pPr>
              <a:buFontTx/>
              <a:buNone/>
            </a:pPr>
            <a:endParaRPr lang="en-US"/>
          </a:p>
          <a:p>
            <a:pPr>
              <a:buFontTx/>
              <a:buNone/>
            </a:pPr>
            <a:endParaRPr lang="en-US"/>
          </a:p>
          <a:p>
            <a:pPr>
              <a:buFontTx/>
              <a:buNone/>
            </a:pPr>
            <a:endParaRPr lang="en-US"/>
          </a:p>
          <a:p>
            <a:pPr>
              <a:buFontTx/>
              <a:buNone/>
            </a:pPr>
            <a:r>
              <a:rPr lang="en-US" b="1"/>
              <a:t>GMS BrainPop Login Information:</a:t>
            </a:r>
          </a:p>
          <a:p>
            <a:pPr>
              <a:buFontTx/>
              <a:buNone/>
            </a:pPr>
            <a:r>
              <a:rPr lang="en-US"/>
              <a:t>	Username: griffinms</a:t>
            </a:r>
          </a:p>
          <a:p>
            <a:pPr>
              <a:buFontTx/>
              <a:buNone/>
            </a:pPr>
            <a:r>
              <a:rPr lang="en-US"/>
              <a:t>	Password: student</a:t>
            </a:r>
          </a:p>
          <a:p>
            <a:pPr>
              <a:buFontTx/>
              <a:buNone/>
            </a:pPr>
            <a:endParaRPr 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a:xfrm>
            <a:off x="0" y="304800"/>
            <a:ext cx="9144000" cy="914400"/>
          </a:xfrm>
        </p:spPr>
        <p:txBody>
          <a:bodyPr/>
          <a:lstStyle/>
          <a:p>
            <a:r>
              <a:rPr lang="en-US" sz="4600"/>
              <a:t>World War II (WWII)</a:t>
            </a:r>
          </a:p>
        </p:txBody>
      </p:sp>
      <p:sp>
        <p:nvSpPr>
          <p:cNvPr id="179203" name="Rectangle 3"/>
          <p:cNvSpPr>
            <a:spLocks noGrp="1" noChangeArrowheads="1"/>
          </p:cNvSpPr>
          <p:nvPr>
            <p:ph type="body" idx="1"/>
          </p:nvPr>
        </p:nvSpPr>
        <p:spPr>
          <a:xfrm>
            <a:off x="457200" y="1143000"/>
            <a:ext cx="8458200" cy="5715000"/>
          </a:xfrm>
          <a:noFill/>
          <a:ln/>
        </p:spPr>
        <p:txBody>
          <a:bodyPr/>
          <a:lstStyle/>
          <a:p>
            <a:pPr>
              <a:lnSpc>
                <a:spcPct val="90000"/>
              </a:lnSpc>
            </a:pPr>
            <a:r>
              <a:rPr lang="en-US" sz="3300"/>
              <a:t>Many powerful countries around the world had began to be ruled by powerful Dictators.  These included </a:t>
            </a:r>
            <a:r>
              <a:rPr lang="en-US" sz="3300">
                <a:solidFill>
                  <a:srgbClr val="FF1907"/>
                </a:solidFill>
              </a:rPr>
              <a:t>Germany</a:t>
            </a:r>
            <a:r>
              <a:rPr lang="en-US" sz="3300"/>
              <a:t>, </a:t>
            </a:r>
            <a:r>
              <a:rPr lang="en-US" sz="3300">
                <a:solidFill>
                  <a:srgbClr val="FF1907"/>
                </a:solidFill>
              </a:rPr>
              <a:t>Japan</a:t>
            </a:r>
            <a:r>
              <a:rPr lang="en-US" sz="3300"/>
              <a:t>, </a:t>
            </a:r>
            <a:r>
              <a:rPr lang="en-US" sz="3300">
                <a:solidFill>
                  <a:srgbClr val="FF1907"/>
                </a:solidFill>
              </a:rPr>
              <a:t>Italy</a:t>
            </a:r>
            <a:r>
              <a:rPr lang="en-US" sz="3300"/>
              <a:t>, and the </a:t>
            </a:r>
            <a:r>
              <a:rPr lang="en-US" sz="3300">
                <a:solidFill>
                  <a:srgbClr val="FF1907"/>
                </a:solidFill>
              </a:rPr>
              <a:t>Soviet Union</a:t>
            </a:r>
            <a:r>
              <a:rPr lang="en-US" sz="3300"/>
              <a:t>.</a:t>
            </a:r>
          </a:p>
          <a:p>
            <a:pPr>
              <a:lnSpc>
                <a:spcPct val="90000"/>
              </a:lnSpc>
            </a:pPr>
            <a:r>
              <a:rPr lang="en-US" sz="3300"/>
              <a:t>In 1938, Germany, under the leadership of Adolf Hitler, attempted to take back land lost in WWI.  By 1940, Germany controlled large portions of Europe.</a:t>
            </a:r>
          </a:p>
          <a:p>
            <a:pPr>
              <a:lnSpc>
                <a:spcPct val="90000"/>
              </a:lnSpc>
            </a:pPr>
            <a:r>
              <a:rPr lang="en-US" sz="3300"/>
              <a:t>Most Americans (including President </a:t>
            </a:r>
            <a:r>
              <a:rPr lang="en-US" sz="3300">
                <a:solidFill>
                  <a:srgbClr val="FF1907"/>
                </a:solidFill>
              </a:rPr>
              <a:t>Franklin D. Roosevelt</a:t>
            </a:r>
            <a:r>
              <a:rPr lang="en-US" sz="3300"/>
              <a:t>) wanted America to remain neutral.</a:t>
            </a:r>
          </a:p>
        </p:txBody>
      </p:sp>
      <p:sp>
        <p:nvSpPr>
          <p:cNvPr id="4" name="Text Box 8"/>
          <p:cNvSpPr txBox="1">
            <a:spLocks noChangeArrowheads="1"/>
          </p:cNvSpPr>
          <p:nvPr/>
        </p:nvSpPr>
        <p:spPr bwMode="auto">
          <a:xfrm>
            <a:off x="5791200" y="2133600"/>
            <a:ext cx="31242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5" name="Text Box 8"/>
          <p:cNvSpPr txBox="1">
            <a:spLocks noChangeArrowheads="1"/>
          </p:cNvSpPr>
          <p:nvPr/>
        </p:nvSpPr>
        <p:spPr bwMode="auto">
          <a:xfrm>
            <a:off x="457200" y="2590800"/>
            <a:ext cx="16002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6" name="Text Box 8"/>
          <p:cNvSpPr txBox="1">
            <a:spLocks noChangeArrowheads="1"/>
          </p:cNvSpPr>
          <p:nvPr/>
        </p:nvSpPr>
        <p:spPr bwMode="auto">
          <a:xfrm>
            <a:off x="2209800" y="2590800"/>
            <a:ext cx="8382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7" name="Text Box 8"/>
          <p:cNvSpPr txBox="1">
            <a:spLocks noChangeArrowheads="1"/>
          </p:cNvSpPr>
          <p:nvPr/>
        </p:nvSpPr>
        <p:spPr bwMode="auto">
          <a:xfrm>
            <a:off x="4724400" y="2590800"/>
            <a:ext cx="35052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8" name="Text Box 8"/>
          <p:cNvSpPr txBox="1">
            <a:spLocks noChangeArrowheads="1"/>
          </p:cNvSpPr>
          <p:nvPr/>
        </p:nvSpPr>
        <p:spPr bwMode="auto">
          <a:xfrm>
            <a:off x="457200" y="5486400"/>
            <a:ext cx="44196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42" presetClass="exit" presetSubtype="0" fill="hold" grpId="0" nodeType="clickEffect">
                                  <p:stCondLst>
                                    <p:cond delay="0"/>
                                  </p:stCondLst>
                                  <p:childTnLst>
                                    <p:animEffect transition="out" filter="fade">
                                      <p:cBhvr>
                                        <p:cTn id="34" dur="1000"/>
                                        <p:tgtEl>
                                          <p:spTgt spid="8"/>
                                        </p:tgtEl>
                                      </p:cBhvr>
                                    </p:animEffect>
                                    <p:anim calcmode="lin" valueType="num">
                                      <p:cBhvr>
                                        <p:cTn id="35" dur="1000"/>
                                        <p:tgtEl>
                                          <p:spTgt spid="8"/>
                                        </p:tgtEl>
                                        <p:attrNameLst>
                                          <p:attrName>ppt_x</p:attrName>
                                        </p:attrNameLst>
                                      </p:cBhvr>
                                      <p:tavLst>
                                        <p:tav tm="0">
                                          <p:val>
                                            <p:strVal val="ppt_x"/>
                                          </p:val>
                                        </p:tav>
                                        <p:tav tm="100000">
                                          <p:val>
                                            <p:strVal val="ppt_x"/>
                                          </p:val>
                                        </p:tav>
                                      </p:tavLst>
                                    </p:anim>
                                    <p:anim calcmode="lin" valueType="num">
                                      <p:cBhvr>
                                        <p:cTn id="36" dur="1000"/>
                                        <p:tgtEl>
                                          <p:spTgt spid="8"/>
                                        </p:tgtEl>
                                        <p:attrNameLst>
                                          <p:attrName>ppt_y</p:attrName>
                                        </p:attrNameLst>
                                      </p:cBhvr>
                                      <p:tavLst>
                                        <p:tav tm="0">
                                          <p:val>
                                            <p:strVal val="ppt_y"/>
                                          </p:val>
                                        </p:tav>
                                        <p:tav tm="100000">
                                          <p:val>
                                            <p:strVal val="ppt_y+.1"/>
                                          </p:val>
                                        </p:tav>
                                      </p:tavLst>
                                    </p:anim>
                                    <p:set>
                                      <p:cBhvr>
                                        <p:cTn id="37" dur="1" fill="hold">
                                          <p:stCondLst>
                                            <p:cond delay="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0" y="304800"/>
            <a:ext cx="9144000" cy="914400"/>
          </a:xfrm>
        </p:spPr>
        <p:txBody>
          <a:bodyPr/>
          <a:lstStyle/>
          <a:p>
            <a:r>
              <a:rPr lang="en-US" sz="4600"/>
              <a:t>U.S. Involvement</a:t>
            </a:r>
          </a:p>
        </p:txBody>
      </p:sp>
      <p:sp>
        <p:nvSpPr>
          <p:cNvPr id="181251" name="Rectangle 3"/>
          <p:cNvSpPr>
            <a:spLocks noGrp="1" noChangeArrowheads="1"/>
          </p:cNvSpPr>
          <p:nvPr>
            <p:ph type="body" idx="1"/>
          </p:nvPr>
        </p:nvSpPr>
        <p:spPr>
          <a:xfrm>
            <a:off x="457200" y="1143000"/>
            <a:ext cx="8458200" cy="5715000"/>
          </a:xfrm>
          <a:noFill/>
          <a:ln/>
        </p:spPr>
        <p:txBody>
          <a:bodyPr/>
          <a:lstStyle/>
          <a:p>
            <a:pPr>
              <a:lnSpc>
                <a:spcPct val="90000"/>
              </a:lnSpc>
            </a:pPr>
            <a:r>
              <a:rPr lang="en-US" sz="2900">
                <a:solidFill>
                  <a:srgbClr val="FF1907"/>
                </a:solidFill>
              </a:rPr>
              <a:t>Lend-Lease</a:t>
            </a:r>
            <a:r>
              <a:rPr lang="en-US" sz="2900"/>
              <a:t> – American </a:t>
            </a:r>
            <a:r>
              <a:rPr lang="en-US" sz="2800">
                <a:cs typeface="Arial" charset="0"/>
              </a:rPr>
              <a:t>policy, at the beginning of WWII, to lend or lease (rent) weapons to Great Britain and the Soviet Union.</a:t>
            </a:r>
          </a:p>
          <a:p>
            <a:pPr>
              <a:lnSpc>
                <a:spcPct val="90000"/>
              </a:lnSpc>
            </a:pPr>
            <a:r>
              <a:rPr lang="en-US" sz="2900">
                <a:solidFill>
                  <a:srgbClr val="FF1907"/>
                </a:solidFill>
              </a:rPr>
              <a:t>Pearl Harbor</a:t>
            </a:r>
            <a:r>
              <a:rPr lang="en-US" sz="2900"/>
              <a:t> – December 7, 1941.  Japan surprise attacks the American Pacific fleet at Pearl Harbor, Hawaii.</a:t>
            </a:r>
          </a:p>
          <a:p>
            <a:pPr>
              <a:lnSpc>
                <a:spcPct val="90000"/>
              </a:lnSpc>
            </a:pPr>
            <a:r>
              <a:rPr lang="en-US" sz="2800">
                <a:cs typeface="Arial" charset="0"/>
              </a:rPr>
              <a:t>The USA declared war on Japan</a:t>
            </a:r>
          </a:p>
          <a:p>
            <a:pPr>
              <a:lnSpc>
                <a:spcPct val="90000"/>
              </a:lnSpc>
            </a:pPr>
            <a:r>
              <a:rPr lang="en-US" sz="2900">
                <a:solidFill>
                  <a:srgbClr val="FF1907"/>
                </a:solidFill>
                <a:cs typeface="Arial" charset="0"/>
              </a:rPr>
              <a:t>Allied Powers</a:t>
            </a:r>
            <a:r>
              <a:rPr lang="en-US" sz="2800">
                <a:cs typeface="Arial" charset="0"/>
              </a:rPr>
              <a:t>: USA, Great Britain, Soviet Union</a:t>
            </a:r>
          </a:p>
          <a:p>
            <a:pPr>
              <a:lnSpc>
                <a:spcPct val="90000"/>
              </a:lnSpc>
            </a:pPr>
            <a:r>
              <a:rPr lang="en-US" sz="2900">
                <a:solidFill>
                  <a:srgbClr val="FF1907"/>
                </a:solidFill>
                <a:cs typeface="Arial" charset="0"/>
              </a:rPr>
              <a:t>Axis Powers</a:t>
            </a:r>
            <a:r>
              <a:rPr lang="en-US" sz="2800">
                <a:cs typeface="Arial" charset="0"/>
              </a:rPr>
              <a:t>: Germany, Italy, Japan</a:t>
            </a:r>
          </a:p>
          <a:p>
            <a:pPr>
              <a:lnSpc>
                <a:spcPct val="90000"/>
              </a:lnSpc>
            </a:pPr>
            <a:r>
              <a:rPr lang="en-US" sz="2800">
                <a:cs typeface="Arial" charset="0"/>
              </a:rPr>
              <a:t>The United States continued to send materials and troops throughout the rest of WWII (1941-1945).</a:t>
            </a:r>
            <a:endParaRPr lang="en-US" sz="2800"/>
          </a:p>
        </p:txBody>
      </p:sp>
      <p:sp>
        <p:nvSpPr>
          <p:cNvPr id="4" name="Text Box 8"/>
          <p:cNvSpPr txBox="1">
            <a:spLocks noChangeArrowheads="1"/>
          </p:cNvSpPr>
          <p:nvPr/>
        </p:nvSpPr>
        <p:spPr bwMode="auto">
          <a:xfrm>
            <a:off x="685800" y="1219200"/>
            <a:ext cx="22098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685800" y="2438400"/>
            <a:ext cx="23622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685800" y="4191000"/>
            <a:ext cx="24384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685800" y="4724400"/>
            <a:ext cx="22098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a:xfrm>
            <a:off x="0" y="304800"/>
            <a:ext cx="9144000" cy="914400"/>
          </a:xfrm>
        </p:spPr>
        <p:txBody>
          <a:bodyPr/>
          <a:lstStyle/>
          <a:p>
            <a:r>
              <a:rPr lang="en-US" sz="4600"/>
              <a:t>Georgia During WWII</a:t>
            </a:r>
          </a:p>
        </p:txBody>
      </p:sp>
      <p:sp>
        <p:nvSpPr>
          <p:cNvPr id="183299" name="Rectangle 3"/>
          <p:cNvSpPr>
            <a:spLocks noGrp="1" noChangeArrowheads="1"/>
          </p:cNvSpPr>
          <p:nvPr>
            <p:ph type="body" idx="1"/>
          </p:nvPr>
        </p:nvSpPr>
        <p:spPr>
          <a:xfrm>
            <a:off x="457200" y="1143000"/>
            <a:ext cx="8458200" cy="5715000"/>
          </a:xfrm>
          <a:noFill/>
          <a:ln/>
        </p:spPr>
        <p:txBody>
          <a:bodyPr/>
          <a:lstStyle/>
          <a:p>
            <a:pPr>
              <a:lnSpc>
                <a:spcPct val="80000"/>
              </a:lnSpc>
            </a:pPr>
            <a:r>
              <a:rPr lang="en-US" sz="2800" dirty="0">
                <a:cs typeface="Arial" charset="0"/>
              </a:rPr>
              <a:t>320,000 Georgians joined the armed forces – over 7,000 killed</a:t>
            </a:r>
          </a:p>
          <a:p>
            <a:pPr>
              <a:lnSpc>
                <a:spcPct val="80000"/>
              </a:lnSpc>
            </a:pPr>
            <a:r>
              <a:rPr lang="en-US" sz="2800" dirty="0">
                <a:solidFill>
                  <a:srgbClr val="FF1907"/>
                </a:solidFill>
                <a:cs typeface="Arial" charset="0"/>
              </a:rPr>
              <a:t>Military bases</a:t>
            </a:r>
            <a:r>
              <a:rPr lang="en-US" sz="2800" dirty="0">
                <a:cs typeface="Arial" charset="0"/>
              </a:rPr>
              <a:t> were built in the state which improved the economy</a:t>
            </a:r>
          </a:p>
          <a:p>
            <a:pPr>
              <a:lnSpc>
                <a:spcPct val="80000"/>
              </a:lnSpc>
            </a:pPr>
            <a:r>
              <a:rPr lang="en-US" sz="2800" dirty="0">
                <a:cs typeface="Arial" charset="0"/>
              </a:rPr>
              <a:t>Farmers grew needed crops – income tripled for the average farmer</a:t>
            </a:r>
          </a:p>
          <a:p>
            <a:pPr>
              <a:lnSpc>
                <a:spcPct val="80000"/>
              </a:lnSpc>
            </a:pPr>
            <a:r>
              <a:rPr lang="en-US" sz="2800" dirty="0">
                <a:cs typeface="Arial" charset="0"/>
              </a:rPr>
              <a:t>Limits were put on the consumption of goods such as gasoline, meat, butter, and sugar (rationing)</a:t>
            </a:r>
          </a:p>
          <a:p>
            <a:pPr>
              <a:lnSpc>
                <a:spcPct val="80000"/>
              </a:lnSpc>
            </a:pPr>
            <a:r>
              <a:rPr lang="en-US" sz="2800" dirty="0">
                <a:cs typeface="Arial" charset="0"/>
              </a:rPr>
              <a:t>Students were encouraged to buy war bonds and defense stamps to pay for the war</a:t>
            </a:r>
          </a:p>
          <a:p>
            <a:pPr>
              <a:lnSpc>
                <a:spcPct val="80000"/>
              </a:lnSpc>
            </a:pPr>
            <a:r>
              <a:rPr lang="en-US" sz="2800" dirty="0">
                <a:cs typeface="Arial" charset="0"/>
              </a:rPr>
              <a:t>Victory Garden: small family gardens to make sure soldiers would have enough food</a:t>
            </a:r>
          </a:p>
          <a:p>
            <a:pPr>
              <a:lnSpc>
                <a:spcPct val="80000"/>
              </a:lnSpc>
            </a:pPr>
            <a:r>
              <a:rPr lang="en-US" sz="2800" dirty="0">
                <a:cs typeface="Arial" charset="0"/>
              </a:rPr>
              <a:t>POW (prisoner of war) camps in Georgia at some military bases</a:t>
            </a:r>
          </a:p>
          <a:p>
            <a:pPr>
              <a:lnSpc>
                <a:spcPct val="80000"/>
              </a:lnSpc>
              <a:buFontTx/>
              <a:buNone/>
            </a:pPr>
            <a:endParaRPr lang="en-US" sz="2800" dirty="0">
              <a:cs typeface="Arial" charset="0"/>
            </a:endParaRPr>
          </a:p>
        </p:txBody>
      </p:sp>
      <p:sp>
        <p:nvSpPr>
          <p:cNvPr id="4" name="Text Box 8"/>
          <p:cNvSpPr txBox="1">
            <a:spLocks noChangeArrowheads="1"/>
          </p:cNvSpPr>
          <p:nvPr/>
        </p:nvSpPr>
        <p:spPr bwMode="auto">
          <a:xfrm>
            <a:off x="727710" y="1905000"/>
            <a:ext cx="232029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6781800" y="3810000"/>
            <a:ext cx="13716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630554" y="4953000"/>
            <a:ext cx="2646046"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630554" y="5715000"/>
            <a:ext cx="1122046"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664844" y="1143000"/>
            <a:ext cx="1544956"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8"/>
                                        </p:tgtEl>
                                      </p:cBhvr>
                                    </p:animEffect>
                                    <p:anim calcmode="lin" valueType="num">
                                      <p:cBhvr>
                                        <p:cTn id="7" dur="1000"/>
                                        <p:tgtEl>
                                          <p:spTgt spid="8"/>
                                        </p:tgtEl>
                                        <p:attrNameLst>
                                          <p:attrName>ppt_x</p:attrName>
                                        </p:attrNameLst>
                                      </p:cBhvr>
                                      <p:tavLst>
                                        <p:tav tm="0">
                                          <p:val>
                                            <p:strVal val="ppt_x"/>
                                          </p:val>
                                        </p:tav>
                                        <p:tav tm="100000">
                                          <p:val>
                                            <p:strVal val="ppt_x"/>
                                          </p:val>
                                        </p:tav>
                                      </p:tavLst>
                                    </p:anim>
                                    <p:anim calcmode="lin" valueType="num">
                                      <p:cBhvr>
                                        <p:cTn id="8" dur="1000"/>
                                        <p:tgtEl>
                                          <p:spTgt spid="8"/>
                                        </p:tgtEl>
                                        <p:attrNameLst>
                                          <p:attrName>ppt_y</p:attrName>
                                        </p:attrNameLst>
                                      </p:cBhvr>
                                      <p:tavLst>
                                        <p:tav tm="0">
                                          <p:val>
                                            <p:strVal val="ppt_y"/>
                                          </p:val>
                                        </p:tav>
                                        <p:tav tm="100000">
                                          <p:val>
                                            <p:strVal val="ppt_y+.1"/>
                                          </p:val>
                                        </p:tav>
                                      </p:tavLst>
                                    </p:anim>
                                    <p:set>
                                      <p:cBhvr>
                                        <p:cTn id="9" dur="1" fill="hold">
                                          <p:stCondLst>
                                            <p:cond delay="999"/>
                                          </p:stCondLst>
                                        </p:cTn>
                                        <p:tgtEl>
                                          <p:spTgt spid="8"/>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4"/>
                                        </p:tgtEl>
                                      </p:cBhvr>
                                    </p:animEffect>
                                    <p:anim calcmode="lin" valueType="num">
                                      <p:cBhvr>
                                        <p:cTn id="14" dur="1000"/>
                                        <p:tgtEl>
                                          <p:spTgt spid="4"/>
                                        </p:tgtEl>
                                        <p:attrNameLst>
                                          <p:attrName>ppt_x</p:attrName>
                                        </p:attrNameLst>
                                      </p:cBhvr>
                                      <p:tavLst>
                                        <p:tav tm="0">
                                          <p:val>
                                            <p:strVal val="ppt_x"/>
                                          </p:val>
                                        </p:tav>
                                        <p:tav tm="100000">
                                          <p:val>
                                            <p:strVal val="ppt_x"/>
                                          </p:val>
                                        </p:tav>
                                      </p:tavLst>
                                    </p:anim>
                                    <p:anim calcmode="lin" valueType="num">
                                      <p:cBhvr>
                                        <p:cTn id="15" dur="1000"/>
                                        <p:tgtEl>
                                          <p:spTgt spid="4"/>
                                        </p:tgtEl>
                                        <p:attrNameLst>
                                          <p:attrName>ppt_y</p:attrName>
                                        </p:attrNameLst>
                                      </p:cBhvr>
                                      <p:tavLst>
                                        <p:tav tm="0">
                                          <p:val>
                                            <p:strVal val="ppt_y"/>
                                          </p:val>
                                        </p:tav>
                                        <p:tav tm="100000">
                                          <p:val>
                                            <p:strVal val="ppt_y+.1"/>
                                          </p:val>
                                        </p:tav>
                                      </p:tavLst>
                                    </p:anim>
                                    <p:set>
                                      <p:cBhvr>
                                        <p:cTn id="16" dur="1" fill="hold">
                                          <p:stCondLst>
                                            <p:cond delay="999"/>
                                          </p:stCondLst>
                                        </p:cTn>
                                        <p:tgtEl>
                                          <p:spTgt spid="4"/>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5"/>
                                        </p:tgtEl>
                                      </p:cBhvr>
                                    </p:animEffect>
                                    <p:anim calcmode="lin" valueType="num">
                                      <p:cBhvr>
                                        <p:cTn id="21" dur="1000"/>
                                        <p:tgtEl>
                                          <p:spTgt spid="5"/>
                                        </p:tgtEl>
                                        <p:attrNameLst>
                                          <p:attrName>ppt_x</p:attrName>
                                        </p:attrNameLst>
                                      </p:cBhvr>
                                      <p:tavLst>
                                        <p:tav tm="0">
                                          <p:val>
                                            <p:strVal val="ppt_x"/>
                                          </p:val>
                                        </p:tav>
                                        <p:tav tm="100000">
                                          <p:val>
                                            <p:strVal val="ppt_x"/>
                                          </p:val>
                                        </p:tav>
                                      </p:tavLst>
                                    </p:anim>
                                    <p:anim calcmode="lin" valueType="num">
                                      <p:cBhvr>
                                        <p:cTn id="22" dur="1000"/>
                                        <p:tgtEl>
                                          <p:spTgt spid="5"/>
                                        </p:tgtEl>
                                        <p:attrNameLst>
                                          <p:attrName>ppt_y</p:attrName>
                                        </p:attrNameLst>
                                      </p:cBhvr>
                                      <p:tavLst>
                                        <p:tav tm="0">
                                          <p:val>
                                            <p:strVal val="ppt_y"/>
                                          </p:val>
                                        </p:tav>
                                        <p:tav tm="100000">
                                          <p:val>
                                            <p:strVal val="ppt_y+.1"/>
                                          </p:val>
                                        </p:tav>
                                      </p:tavLst>
                                    </p:anim>
                                    <p:set>
                                      <p:cBhvr>
                                        <p:cTn id="23" dur="1" fill="hold">
                                          <p:stCondLst>
                                            <p:cond delay="999"/>
                                          </p:stCondLst>
                                        </p:cTn>
                                        <p:tgtEl>
                                          <p:spTgt spid="5"/>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6"/>
                                        </p:tgtEl>
                                      </p:cBhvr>
                                    </p:animEffect>
                                    <p:anim calcmode="lin" valueType="num">
                                      <p:cBhvr>
                                        <p:cTn id="28" dur="1000"/>
                                        <p:tgtEl>
                                          <p:spTgt spid="6"/>
                                        </p:tgtEl>
                                        <p:attrNameLst>
                                          <p:attrName>ppt_x</p:attrName>
                                        </p:attrNameLst>
                                      </p:cBhvr>
                                      <p:tavLst>
                                        <p:tav tm="0">
                                          <p:val>
                                            <p:strVal val="ppt_x"/>
                                          </p:val>
                                        </p:tav>
                                        <p:tav tm="100000">
                                          <p:val>
                                            <p:strVal val="ppt_x"/>
                                          </p:val>
                                        </p:tav>
                                      </p:tavLst>
                                    </p:anim>
                                    <p:anim calcmode="lin" valueType="num">
                                      <p:cBhvr>
                                        <p:cTn id="29" dur="1000"/>
                                        <p:tgtEl>
                                          <p:spTgt spid="6"/>
                                        </p:tgtEl>
                                        <p:attrNameLst>
                                          <p:attrName>ppt_y</p:attrName>
                                        </p:attrNameLst>
                                      </p:cBhvr>
                                      <p:tavLst>
                                        <p:tav tm="0">
                                          <p:val>
                                            <p:strVal val="ppt_y"/>
                                          </p:val>
                                        </p:tav>
                                        <p:tav tm="100000">
                                          <p:val>
                                            <p:strVal val="ppt_y+.1"/>
                                          </p:val>
                                        </p:tav>
                                      </p:tavLst>
                                    </p:anim>
                                    <p:set>
                                      <p:cBhvr>
                                        <p:cTn id="30" dur="1" fill="hold">
                                          <p:stCondLst>
                                            <p:cond delay="999"/>
                                          </p:stCondLst>
                                        </p:cTn>
                                        <p:tgtEl>
                                          <p:spTgt spid="6"/>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42" presetClass="exit" presetSubtype="0" fill="hold" grpId="0" nodeType="clickEffect">
                                  <p:stCondLst>
                                    <p:cond delay="0"/>
                                  </p:stCondLst>
                                  <p:childTnLst>
                                    <p:animEffect transition="out" filter="fade">
                                      <p:cBhvr>
                                        <p:cTn id="34" dur="1000"/>
                                        <p:tgtEl>
                                          <p:spTgt spid="7"/>
                                        </p:tgtEl>
                                      </p:cBhvr>
                                    </p:animEffect>
                                    <p:anim calcmode="lin" valueType="num">
                                      <p:cBhvr>
                                        <p:cTn id="35" dur="1000"/>
                                        <p:tgtEl>
                                          <p:spTgt spid="7"/>
                                        </p:tgtEl>
                                        <p:attrNameLst>
                                          <p:attrName>ppt_x</p:attrName>
                                        </p:attrNameLst>
                                      </p:cBhvr>
                                      <p:tavLst>
                                        <p:tav tm="0">
                                          <p:val>
                                            <p:strVal val="ppt_x"/>
                                          </p:val>
                                        </p:tav>
                                        <p:tav tm="100000">
                                          <p:val>
                                            <p:strVal val="ppt_x"/>
                                          </p:val>
                                        </p:tav>
                                      </p:tavLst>
                                    </p:anim>
                                    <p:anim calcmode="lin" valueType="num">
                                      <p:cBhvr>
                                        <p:cTn id="36" dur="1000"/>
                                        <p:tgtEl>
                                          <p:spTgt spid="7"/>
                                        </p:tgtEl>
                                        <p:attrNameLst>
                                          <p:attrName>ppt_y</p:attrName>
                                        </p:attrNameLst>
                                      </p:cBhvr>
                                      <p:tavLst>
                                        <p:tav tm="0">
                                          <p:val>
                                            <p:strVal val="ppt_y"/>
                                          </p:val>
                                        </p:tav>
                                        <p:tav tm="100000">
                                          <p:val>
                                            <p:strVal val="ppt_y+.1"/>
                                          </p:val>
                                        </p:tav>
                                      </p:tavLst>
                                    </p:anim>
                                    <p:set>
                                      <p:cBhvr>
                                        <p:cTn id="37" dur="1" fill="hold">
                                          <p:stCondLst>
                                            <p:cond delay="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762000" y="838200"/>
            <a:ext cx="7772400" cy="1143000"/>
          </a:xfrm>
        </p:spPr>
        <p:txBody>
          <a:bodyPr/>
          <a:lstStyle/>
          <a:p>
            <a:r>
              <a:rPr lang="en-US"/>
              <a:t>Unit 2: Exploration and GA’s Colonization</a:t>
            </a:r>
          </a:p>
        </p:txBody>
      </p:sp>
      <p:sp>
        <p:nvSpPr>
          <p:cNvPr id="77827" name="Rectangle 3"/>
          <p:cNvSpPr>
            <a:spLocks noGrp="1" noChangeArrowheads="1"/>
          </p:cNvSpPr>
          <p:nvPr>
            <p:ph type="body" idx="1"/>
          </p:nvPr>
        </p:nvSpPr>
        <p:spPr>
          <a:xfrm>
            <a:off x="381000" y="2667000"/>
            <a:ext cx="8458200" cy="3124200"/>
          </a:xfrm>
          <a:solidFill>
            <a:schemeClr val="bg1">
              <a:alpha val="50000"/>
            </a:schemeClr>
          </a:solidFill>
        </p:spPr>
        <p:txBody>
          <a:bodyPr/>
          <a:lstStyle/>
          <a:p>
            <a:pPr>
              <a:buFontTx/>
              <a:buNone/>
            </a:pPr>
            <a:r>
              <a:rPr lang="en-US" sz="4000"/>
              <a:t>Standards and Elements:</a:t>
            </a:r>
          </a:p>
          <a:p>
            <a:pPr marL="1314450" lvl="1">
              <a:buFontTx/>
              <a:buChar char="•"/>
            </a:pPr>
            <a:r>
              <a:rPr lang="en-US" sz="3600"/>
              <a:t>SS8H1 (b. and c.)</a:t>
            </a:r>
          </a:p>
          <a:p>
            <a:pPr marL="1314450" lvl="1">
              <a:buFontTx/>
              <a:buChar char="•"/>
            </a:pPr>
            <a:r>
              <a:rPr lang="en-US" sz="3600"/>
              <a:t>SS8G1 (d.)</a:t>
            </a:r>
          </a:p>
          <a:p>
            <a:pPr marL="1314450" lvl="1">
              <a:buFontTx/>
              <a:buChar char="•"/>
            </a:pPr>
            <a:r>
              <a:rPr lang="en-US" sz="3600"/>
              <a:t>SS8H2</a:t>
            </a:r>
          </a:p>
          <a:p>
            <a:endParaRPr lang="en-US" sz="400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a:xfrm>
            <a:off x="0" y="304800"/>
            <a:ext cx="9144000" cy="914400"/>
          </a:xfrm>
        </p:spPr>
        <p:txBody>
          <a:bodyPr/>
          <a:lstStyle/>
          <a:p>
            <a:r>
              <a:rPr lang="en-US" sz="4600"/>
              <a:t>Georgia During WWII</a:t>
            </a:r>
          </a:p>
        </p:txBody>
      </p:sp>
      <p:sp>
        <p:nvSpPr>
          <p:cNvPr id="185347" name="Rectangle 3"/>
          <p:cNvSpPr>
            <a:spLocks noGrp="1" noChangeArrowheads="1"/>
          </p:cNvSpPr>
          <p:nvPr>
            <p:ph type="body" idx="1"/>
          </p:nvPr>
        </p:nvSpPr>
        <p:spPr>
          <a:xfrm>
            <a:off x="457200" y="1143000"/>
            <a:ext cx="8458200" cy="5715000"/>
          </a:xfrm>
          <a:noFill/>
          <a:ln/>
        </p:spPr>
        <p:txBody>
          <a:bodyPr/>
          <a:lstStyle/>
          <a:p>
            <a:r>
              <a:rPr lang="en-US" sz="2800">
                <a:solidFill>
                  <a:srgbClr val="FF1907"/>
                </a:solidFill>
                <a:cs typeface="Arial" charset="0"/>
              </a:rPr>
              <a:t>Bell Aircraft</a:t>
            </a:r>
            <a:r>
              <a:rPr lang="en-US" sz="2800">
                <a:cs typeface="Arial" charset="0"/>
              </a:rPr>
              <a:t> – Began assembling B-29 bombers for the U.S. Army.  Over 28,000 employees helped to finish 668 planes.</a:t>
            </a:r>
          </a:p>
          <a:p>
            <a:r>
              <a:rPr lang="en-US" sz="2800">
                <a:solidFill>
                  <a:srgbClr val="FF1907"/>
                </a:solidFill>
                <a:cs typeface="Arial" charset="0"/>
              </a:rPr>
              <a:t>Savannah</a:t>
            </a:r>
            <a:r>
              <a:rPr lang="en-US" sz="2800">
                <a:cs typeface="Arial" charset="0"/>
              </a:rPr>
              <a:t> and </a:t>
            </a:r>
            <a:r>
              <a:rPr lang="en-US" sz="2800">
                <a:solidFill>
                  <a:srgbClr val="FF1907"/>
                </a:solidFill>
                <a:cs typeface="Arial" charset="0"/>
              </a:rPr>
              <a:t>Brunswick shipyards</a:t>
            </a:r>
            <a:r>
              <a:rPr lang="en-US" sz="2800">
                <a:cs typeface="Arial" charset="0"/>
              </a:rPr>
              <a:t> – Both cities housed shipyards which were used to create cargo ships (nicknamed “Liberty Ships” by FDR).</a:t>
            </a:r>
          </a:p>
          <a:p>
            <a:r>
              <a:rPr lang="en-US" sz="2800">
                <a:solidFill>
                  <a:srgbClr val="FF1907"/>
                </a:solidFill>
                <a:cs typeface="Arial" charset="0"/>
              </a:rPr>
              <a:t>Richard Russell</a:t>
            </a:r>
            <a:r>
              <a:rPr lang="en-US" sz="2800">
                <a:cs typeface="Arial" charset="0"/>
              </a:rPr>
              <a:t> – U.S. Senator.  Worked to bring wartime opportunities (jobs) to GA.  Helped to bring over a dozen military bases to GA.</a:t>
            </a:r>
          </a:p>
          <a:p>
            <a:r>
              <a:rPr lang="en-US" sz="2800">
                <a:solidFill>
                  <a:srgbClr val="FF1907"/>
                </a:solidFill>
                <a:cs typeface="Arial" charset="0"/>
              </a:rPr>
              <a:t>Carl Vinson</a:t>
            </a:r>
            <a:r>
              <a:rPr lang="en-US" sz="2800">
                <a:cs typeface="Arial" charset="0"/>
              </a:rPr>
              <a:t> – U.S. Representative.  Helped to expand the U.S. Navy.  Much of this expansion (building of ships) took place at GA’s shipyards.</a:t>
            </a:r>
          </a:p>
        </p:txBody>
      </p:sp>
      <p:sp>
        <p:nvSpPr>
          <p:cNvPr id="4" name="Text Box 8"/>
          <p:cNvSpPr txBox="1">
            <a:spLocks noChangeArrowheads="1"/>
          </p:cNvSpPr>
          <p:nvPr/>
        </p:nvSpPr>
        <p:spPr bwMode="auto">
          <a:xfrm>
            <a:off x="685800" y="1219200"/>
            <a:ext cx="20574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685800" y="2590800"/>
            <a:ext cx="18288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3200400" y="2588776"/>
            <a:ext cx="33528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685800" y="3962400"/>
            <a:ext cx="27432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685800" y="5334000"/>
            <a:ext cx="20574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42" presetClass="exit" presetSubtype="0" fill="hold" grpId="0" nodeType="clickEffect">
                                  <p:stCondLst>
                                    <p:cond delay="0"/>
                                  </p:stCondLst>
                                  <p:childTnLst>
                                    <p:animEffect transition="out" filter="fade">
                                      <p:cBhvr>
                                        <p:cTn id="34" dur="1000"/>
                                        <p:tgtEl>
                                          <p:spTgt spid="8"/>
                                        </p:tgtEl>
                                      </p:cBhvr>
                                    </p:animEffect>
                                    <p:anim calcmode="lin" valueType="num">
                                      <p:cBhvr>
                                        <p:cTn id="35" dur="1000"/>
                                        <p:tgtEl>
                                          <p:spTgt spid="8"/>
                                        </p:tgtEl>
                                        <p:attrNameLst>
                                          <p:attrName>ppt_x</p:attrName>
                                        </p:attrNameLst>
                                      </p:cBhvr>
                                      <p:tavLst>
                                        <p:tav tm="0">
                                          <p:val>
                                            <p:strVal val="ppt_x"/>
                                          </p:val>
                                        </p:tav>
                                        <p:tav tm="100000">
                                          <p:val>
                                            <p:strVal val="ppt_x"/>
                                          </p:val>
                                        </p:tav>
                                      </p:tavLst>
                                    </p:anim>
                                    <p:anim calcmode="lin" valueType="num">
                                      <p:cBhvr>
                                        <p:cTn id="36" dur="1000"/>
                                        <p:tgtEl>
                                          <p:spTgt spid="8"/>
                                        </p:tgtEl>
                                        <p:attrNameLst>
                                          <p:attrName>ppt_y</p:attrName>
                                        </p:attrNameLst>
                                      </p:cBhvr>
                                      <p:tavLst>
                                        <p:tav tm="0">
                                          <p:val>
                                            <p:strVal val="ppt_y"/>
                                          </p:val>
                                        </p:tav>
                                        <p:tav tm="100000">
                                          <p:val>
                                            <p:strVal val="ppt_y+.1"/>
                                          </p:val>
                                        </p:tav>
                                      </p:tavLst>
                                    </p:anim>
                                    <p:set>
                                      <p:cBhvr>
                                        <p:cTn id="37" dur="1" fill="hold">
                                          <p:stCondLst>
                                            <p:cond delay="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p:cNvSpPr>
            <a:spLocks noGrp="1" noChangeArrowheads="1"/>
          </p:cNvSpPr>
          <p:nvPr>
            <p:ph type="title"/>
          </p:nvPr>
        </p:nvSpPr>
        <p:spPr/>
        <p:txBody>
          <a:bodyPr/>
          <a:lstStyle/>
          <a:p>
            <a:r>
              <a:rPr lang="en-US" sz="4400"/>
              <a:t>World War II Video</a:t>
            </a:r>
          </a:p>
        </p:txBody>
      </p:sp>
      <p:sp>
        <p:nvSpPr>
          <p:cNvPr id="261123" name="Rectangle 3"/>
          <p:cNvSpPr>
            <a:spLocks noGrp="1" noChangeArrowheads="1"/>
          </p:cNvSpPr>
          <p:nvPr>
            <p:ph type="body" idx="1"/>
          </p:nvPr>
        </p:nvSpPr>
        <p:spPr>
          <a:xfrm>
            <a:off x="304800" y="1752600"/>
            <a:ext cx="8610600" cy="4800600"/>
          </a:xfrm>
        </p:spPr>
        <p:txBody>
          <a:bodyPr/>
          <a:lstStyle/>
          <a:p>
            <a:pPr>
              <a:buFontTx/>
              <a:buNone/>
            </a:pPr>
            <a:r>
              <a:rPr lang="en-US">
                <a:hlinkClick r:id="rId2"/>
              </a:rPr>
              <a:t>BrainPop – WWII Causes</a:t>
            </a:r>
            <a:endParaRPr lang="en-US"/>
          </a:p>
          <a:p>
            <a:pPr>
              <a:buFontTx/>
              <a:buNone/>
            </a:pPr>
            <a:r>
              <a:rPr lang="en-US">
                <a:hlinkClick r:id="rId3"/>
              </a:rPr>
              <a:t>BrainPop – World War II</a:t>
            </a:r>
            <a:endParaRPr lang="en-US"/>
          </a:p>
          <a:p>
            <a:pPr>
              <a:buFontTx/>
              <a:buNone/>
            </a:pPr>
            <a:endParaRPr lang="en-US"/>
          </a:p>
          <a:p>
            <a:pPr>
              <a:buFontTx/>
              <a:buNone/>
            </a:pPr>
            <a:endParaRPr lang="en-US"/>
          </a:p>
          <a:p>
            <a:pPr>
              <a:buFontTx/>
              <a:buNone/>
            </a:pPr>
            <a:endParaRPr lang="en-US"/>
          </a:p>
          <a:p>
            <a:pPr>
              <a:buFontTx/>
              <a:buNone/>
            </a:pPr>
            <a:r>
              <a:rPr lang="en-US" b="1"/>
              <a:t>GMS BrainPop Login Information:</a:t>
            </a:r>
          </a:p>
          <a:p>
            <a:pPr>
              <a:buFontTx/>
              <a:buNone/>
            </a:pPr>
            <a:r>
              <a:rPr lang="en-US"/>
              <a:t>	Username: griffinms</a:t>
            </a:r>
          </a:p>
          <a:p>
            <a:pPr>
              <a:buFontTx/>
              <a:buNone/>
            </a:pPr>
            <a:r>
              <a:rPr lang="en-US"/>
              <a:t>	Password: student</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a:xfrm>
            <a:off x="0" y="304800"/>
            <a:ext cx="9144000" cy="914400"/>
          </a:xfrm>
        </p:spPr>
        <p:txBody>
          <a:bodyPr/>
          <a:lstStyle/>
          <a:p>
            <a:r>
              <a:rPr lang="en-US" sz="4600"/>
              <a:t>The Holocaust</a:t>
            </a:r>
          </a:p>
        </p:txBody>
      </p:sp>
      <p:sp>
        <p:nvSpPr>
          <p:cNvPr id="187395" name="Rectangle 3"/>
          <p:cNvSpPr>
            <a:spLocks noGrp="1" noChangeArrowheads="1"/>
          </p:cNvSpPr>
          <p:nvPr>
            <p:ph type="body" idx="1"/>
          </p:nvPr>
        </p:nvSpPr>
        <p:spPr>
          <a:xfrm>
            <a:off x="457200" y="1143000"/>
            <a:ext cx="8458200" cy="5715000"/>
          </a:xfrm>
          <a:noFill/>
          <a:ln/>
        </p:spPr>
        <p:txBody>
          <a:bodyPr/>
          <a:lstStyle/>
          <a:p>
            <a:r>
              <a:rPr lang="en-US" dirty="0">
                <a:cs typeface="Arial" charset="0"/>
              </a:rPr>
              <a:t>The Holocaust - Name given to the Nazi plan to kill all Jewish people.  Approximately 6 million Jewish people and 5-6 million other “undesirables” were killed.</a:t>
            </a:r>
          </a:p>
          <a:p>
            <a:r>
              <a:rPr lang="en-US" dirty="0" smtClean="0">
                <a:cs typeface="Arial" charset="0"/>
              </a:rPr>
              <a:t>When </a:t>
            </a:r>
            <a:r>
              <a:rPr lang="en-US" dirty="0">
                <a:cs typeface="Arial" charset="0"/>
              </a:rPr>
              <a:t>people in the United States learned about the </a:t>
            </a:r>
            <a:r>
              <a:rPr lang="en-US" dirty="0" smtClean="0">
                <a:cs typeface="Arial" charset="0"/>
              </a:rPr>
              <a:t>Holocaust, </a:t>
            </a:r>
            <a:r>
              <a:rPr lang="en-US" dirty="0">
                <a:cs typeface="Arial" charset="0"/>
              </a:rPr>
              <a:t>Jewish communities began fundraising efforts.  These efforts continued throughout WWII.</a:t>
            </a:r>
          </a:p>
          <a:p>
            <a:r>
              <a:rPr lang="en-US" dirty="0">
                <a:cs typeface="Arial" charset="0"/>
              </a:rPr>
              <a:t>The Holocaust ended in 1945 when the Allied powers won the war and freed the people held captive in the German camps.</a:t>
            </a:r>
          </a:p>
        </p:txBody>
      </p:sp>
      <p:sp>
        <p:nvSpPr>
          <p:cNvPr id="4" name="Text Box 8"/>
          <p:cNvSpPr txBox="1">
            <a:spLocks noChangeArrowheads="1"/>
          </p:cNvSpPr>
          <p:nvPr/>
        </p:nvSpPr>
        <p:spPr bwMode="auto">
          <a:xfrm>
            <a:off x="1634490" y="1242060"/>
            <a:ext cx="19812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5" name="Text Box 8"/>
          <p:cNvSpPr txBox="1">
            <a:spLocks noChangeArrowheads="1"/>
          </p:cNvSpPr>
          <p:nvPr/>
        </p:nvSpPr>
        <p:spPr bwMode="auto">
          <a:xfrm>
            <a:off x="7239000" y="1263045"/>
            <a:ext cx="17526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6" name="Text Box 8"/>
          <p:cNvSpPr txBox="1">
            <a:spLocks noChangeArrowheads="1"/>
          </p:cNvSpPr>
          <p:nvPr/>
        </p:nvSpPr>
        <p:spPr bwMode="auto">
          <a:xfrm>
            <a:off x="2625090" y="3810000"/>
            <a:ext cx="19050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7" name="Text Box 8"/>
          <p:cNvSpPr txBox="1">
            <a:spLocks noChangeArrowheads="1"/>
          </p:cNvSpPr>
          <p:nvPr/>
        </p:nvSpPr>
        <p:spPr bwMode="auto">
          <a:xfrm>
            <a:off x="5181600" y="5334000"/>
            <a:ext cx="10668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p:cNvSpPr>
            <a:spLocks noGrp="1" noChangeArrowheads="1"/>
          </p:cNvSpPr>
          <p:nvPr>
            <p:ph type="title"/>
          </p:nvPr>
        </p:nvSpPr>
        <p:spPr/>
        <p:txBody>
          <a:bodyPr/>
          <a:lstStyle/>
          <a:p>
            <a:r>
              <a:rPr lang="en-US" sz="4400"/>
              <a:t>The Holocaust Video</a:t>
            </a:r>
          </a:p>
        </p:txBody>
      </p:sp>
      <p:sp>
        <p:nvSpPr>
          <p:cNvPr id="262147" name="Rectangle 3"/>
          <p:cNvSpPr>
            <a:spLocks noGrp="1" noChangeArrowheads="1"/>
          </p:cNvSpPr>
          <p:nvPr>
            <p:ph type="body" idx="1"/>
          </p:nvPr>
        </p:nvSpPr>
        <p:spPr>
          <a:xfrm>
            <a:off x="304800" y="1752600"/>
            <a:ext cx="8610600" cy="4800600"/>
          </a:xfrm>
        </p:spPr>
        <p:txBody>
          <a:bodyPr/>
          <a:lstStyle/>
          <a:p>
            <a:pPr>
              <a:buFontTx/>
              <a:buNone/>
            </a:pPr>
            <a:r>
              <a:rPr lang="en-US">
                <a:hlinkClick r:id="rId2"/>
              </a:rPr>
              <a:t>BrainPop – Holocaust</a:t>
            </a:r>
            <a:endParaRPr lang="en-US"/>
          </a:p>
          <a:p>
            <a:pPr>
              <a:buFontTx/>
              <a:buNone/>
            </a:pPr>
            <a:endParaRPr lang="en-US"/>
          </a:p>
          <a:p>
            <a:pPr>
              <a:buFontTx/>
              <a:buNone/>
            </a:pPr>
            <a:endParaRPr lang="en-US"/>
          </a:p>
          <a:p>
            <a:pPr>
              <a:buFontTx/>
              <a:buNone/>
            </a:pPr>
            <a:endParaRPr lang="en-US"/>
          </a:p>
          <a:p>
            <a:pPr>
              <a:buFontTx/>
              <a:buNone/>
            </a:pPr>
            <a:r>
              <a:rPr lang="en-US" b="1"/>
              <a:t>GMS BrainPop Login Information:</a:t>
            </a:r>
          </a:p>
          <a:p>
            <a:pPr>
              <a:buFontTx/>
              <a:buNone/>
            </a:pPr>
            <a:r>
              <a:rPr lang="en-US"/>
              <a:t>	Username: griffinms</a:t>
            </a:r>
          </a:p>
          <a:p>
            <a:pPr>
              <a:buFontTx/>
              <a:buNone/>
            </a:pPr>
            <a:r>
              <a:rPr lang="en-US"/>
              <a:t>	Password: student</a:t>
            </a:r>
          </a:p>
          <a:p>
            <a:pPr>
              <a:buFontTx/>
              <a:buNone/>
            </a:pPr>
            <a:endParaRPr 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a:xfrm>
            <a:off x="0" y="304800"/>
            <a:ext cx="9144000" cy="914400"/>
          </a:xfrm>
        </p:spPr>
        <p:txBody>
          <a:bodyPr/>
          <a:lstStyle/>
          <a:p>
            <a:r>
              <a:rPr lang="en-US" sz="4600"/>
              <a:t>Franklin D. Roosevelt</a:t>
            </a:r>
          </a:p>
        </p:txBody>
      </p:sp>
      <p:sp>
        <p:nvSpPr>
          <p:cNvPr id="189443" name="Rectangle 3"/>
          <p:cNvSpPr>
            <a:spLocks noGrp="1" noChangeArrowheads="1"/>
          </p:cNvSpPr>
          <p:nvPr>
            <p:ph type="body" idx="1"/>
          </p:nvPr>
        </p:nvSpPr>
        <p:spPr>
          <a:xfrm>
            <a:off x="457200" y="1143000"/>
            <a:ext cx="8458200" cy="5715000"/>
          </a:xfrm>
          <a:noFill/>
          <a:ln/>
        </p:spPr>
        <p:txBody>
          <a:bodyPr/>
          <a:lstStyle/>
          <a:p>
            <a:r>
              <a:rPr lang="en-US" sz="2800">
                <a:solidFill>
                  <a:srgbClr val="FF1907"/>
                </a:solidFill>
                <a:cs typeface="Arial" charset="0"/>
              </a:rPr>
              <a:t>Franklin D. Roosevelt</a:t>
            </a:r>
            <a:r>
              <a:rPr lang="en-US" sz="2800">
                <a:cs typeface="Arial" charset="0"/>
              </a:rPr>
              <a:t> won his first election as President in 1932.  He won three additional elections in 1936, 1940, and 1944.</a:t>
            </a:r>
          </a:p>
          <a:p>
            <a:r>
              <a:rPr lang="en-US" sz="2800">
                <a:cs typeface="Arial" charset="0"/>
              </a:rPr>
              <a:t>President Roosevelt visited Georgia often at his “</a:t>
            </a:r>
            <a:r>
              <a:rPr lang="en-US" sz="2800">
                <a:solidFill>
                  <a:srgbClr val="FF1907"/>
                </a:solidFill>
                <a:cs typeface="Arial" charset="0"/>
              </a:rPr>
              <a:t>Little White House</a:t>
            </a:r>
            <a:r>
              <a:rPr lang="en-US" sz="2800">
                <a:cs typeface="Arial" charset="0"/>
              </a:rPr>
              <a:t>” in </a:t>
            </a:r>
            <a:r>
              <a:rPr lang="en-US" sz="2800">
                <a:solidFill>
                  <a:srgbClr val="FF1907"/>
                </a:solidFill>
                <a:cs typeface="Arial" charset="0"/>
              </a:rPr>
              <a:t>Warm Springs, Georgia.</a:t>
            </a:r>
          </a:p>
          <a:p>
            <a:r>
              <a:rPr lang="en-US" sz="2800">
                <a:cs typeface="Arial" charset="0"/>
              </a:rPr>
              <a:t>His polio symptoms were eased in the mineral springs</a:t>
            </a:r>
          </a:p>
          <a:p>
            <a:r>
              <a:rPr lang="en-US" sz="2800">
                <a:cs typeface="Arial" charset="0"/>
              </a:rPr>
              <a:t>April 24, 1945: President Roosevelt died at Warm Springs</a:t>
            </a:r>
          </a:p>
          <a:p>
            <a:r>
              <a:rPr lang="en-US" sz="2800">
                <a:cs typeface="Arial" charset="0"/>
              </a:rPr>
              <a:t>Millions of Georgians and Americans mourned the loss of President Roosevelt.</a:t>
            </a:r>
          </a:p>
        </p:txBody>
      </p:sp>
      <p:sp>
        <p:nvSpPr>
          <p:cNvPr id="4" name="Text Box 8"/>
          <p:cNvSpPr txBox="1">
            <a:spLocks noChangeArrowheads="1"/>
          </p:cNvSpPr>
          <p:nvPr/>
        </p:nvSpPr>
        <p:spPr bwMode="auto">
          <a:xfrm>
            <a:off x="685800" y="1219200"/>
            <a:ext cx="36576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2819400" y="1676400"/>
            <a:ext cx="8382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2743200" y="2055138"/>
            <a:ext cx="8382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3695700" y="2055138"/>
            <a:ext cx="8763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5410200" y="2055138"/>
            <a:ext cx="8382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dirty="0"/>
          </a:p>
        </p:txBody>
      </p:sp>
      <p:sp>
        <p:nvSpPr>
          <p:cNvPr id="9" name="Text Box 8"/>
          <p:cNvSpPr txBox="1">
            <a:spLocks noChangeArrowheads="1"/>
          </p:cNvSpPr>
          <p:nvPr/>
        </p:nvSpPr>
        <p:spPr bwMode="auto">
          <a:xfrm>
            <a:off x="4445682" y="3029146"/>
            <a:ext cx="231648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10" name="Text Box 8"/>
          <p:cNvSpPr txBox="1">
            <a:spLocks noChangeArrowheads="1"/>
          </p:cNvSpPr>
          <p:nvPr/>
        </p:nvSpPr>
        <p:spPr bwMode="auto">
          <a:xfrm>
            <a:off x="2304854" y="4495800"/>
            <a:ext cx="7620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42" presetClass="exit" presetSubtype="0" fill="hold" grpId="0" nodeType="clickEffect">
                                  <p:stCondLst>
                                    <p:cond delay="0"/>
                                  </p:stCondLst>
                                  <p:childTnLst>
                                    <p:animEffect transition="out" filter="fade">
                                      <p:cBhvr>
                                        <p:cTn id="34" dur="1000"/>
                                        <p:tgtEl>
                                          <p:spTgt spid="8"/>
                                        </p:tgtEl>
                                      </p:cBhvr>
                                    </p:animEffect>
                                    <p:anim calcmode="lin" valueType="num">
                                      <p:cBhvr>
                                        <p:cTn id="35" dur="1000"/>
                                        <p:tgtEl>
                                          <p:spTgt spid="8"/>
                                        </p:tgtEl>
                                        <p:attrNameLst>
                                          <p:attrName>ppt_x</p:attrName>
                                        </p:attrNameLst>
                                      </p:cBhvr>
                                      <p:tavLst>
                                        <p:tav tm="0">
                                          <p:val>
                                            <p:strVal val="ppt_x"/>
                                          </p:val>
                                        </p:tav>
                                        <p:tav tm="100000">
                                          <p:val>
                                            <p:strVal val="ppt_x"/>
                                          </p:val>
                                        </p:tav>
                                      </p:tavLst>
                                    </p:anim>
                                    <p:anim calcmode="lin" valueType="num">
                                      <p:cBhvr>
                                        <p:cTn id="36" dur="1000"/>
                                        <p:tgtEl>
                                          <p:spTgt spid="8"/>
                                        </p:tgtEl>
                                        <p:attrNameLst>
                                          <p:attrName>ppt_y</p:attrName>
                                        </p:attrNameLst>
                                      </p:cBhvr>
                                      <p:tavLst>
                                        <p:tav tm="0">
                                          <p:val>
                                            <p:strVal val="ppt_y"/>
                                          </p:val>
                                        </p:tav>
                                        <p:tav tm="100000">
                                          <p:val>
                                            <p:strVal val="ppt_y+.1"/>
                                          </p:val>
                                        </p:tav>
                                      </p:tavLst>
                                    </p:anim>
                                    <p:set>
                                      <p:cBhvr>
                                        <p:cTn id="37" dur="1" fill="hold">
                                          <p:stCondLst>
                                            <p:cond delay="999"/>
                                          </p:stCondLst>
                                        </p:cTn>
                                        <p:tgtEl>
                                          <p:spTgt spid="8"/>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42" presetClass="exit" presetSubtype="0" fill="hold" grpId="0" nodeType="clickEffect">
                                  <p:stCondLst>
                                    <p:cond delay="0"/>
                                  </p:stCondLst>
                                  <p:childTnLst>
                                    <p:animEffect transition="out" filter="fade">
                                      <p:cBhvr>
                                        <p:cTn id="41" dur="1000"/>
                                        <p:tgtEl>
                                          <p:spTgt spid="9"/>
                                        </p:tgtEl>
                                      </p:cBhvr>
                                    </p:animEffect>
                                    <p:anim calcmode="lin" valueType="num">
                                      <p:cBhvr>
                                        <p:cTn id="42" dur="1000"/>
                                        <p:tgtEl>
                                          <p:spTgt spid="9"/>
                                        </p:tgtEl>
                                        <p:attrNameLst>
                                          <p:attrName>ppt_x</p:attrName>
                                        </p:attrNameLst>
                                      </p:cBhvr>
                                      <p:tavLst>
                                        <p:tav tm="0">
                                          <p:val>
                                            <p:strVal val="ppt_x"/>
                                          </p:val>
                                        </p:tav>
                                        <p:tav tm="100000">
                                          <p:val>
                                            <p:strVal val="ppt_x"/>
                                          </p:val>
                                        </p:tav>
                                      </p:tavLst>
                                    </p:anim>
                                    <p:anim calcmode="lin" valueType="num">
                                      <p:cBhvr>
                                        <p:cTn id="43" dur="1000"/>
                                        <p:tgtEl>
                                          <p:spTgt spid="9"/>
                                        </p:tgtEl>
                                        <p:attrNameLst>
                                          <p:attrName>ppt_y</p:attrName>
                                        </p:attrNameLst>
                                      </p:cBhvr>
                                      <p:tavLst>
                                        <p:tav tm="0">
                                          <p:val>
                                            <p:strVal val="ppt_y"/>
                                          </p:val>
                                        </p:tav>
                                        <p:tav tm="100000">
                                          <p:val>
                                            <p:strVal val="ppt_y+.1"/>
                                          </p:val>
                                        </p:tav>
                                      </p:tavLst>
                                    </p:anim>
                                    <p:set>
                                      <p:cBhvr>
                                        <p:cTn id="44" dur="1" fill="hold">
                                          <p:stCondLst>
                                            <p:cond delay="999"/>
                                          </p:stCondLst>
                                        </p:cTn>
                                        <p:tgtEl>
                                          <p:spTgt spid="9"/>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42" presetClass="exit" presetSubtype="0" fill="hold" grpId="0" nodeType="clickEffect">
                                  <p:stCondLst>
                                    <p:cond delay="0"/>
                                  </p:stCondLst>
                                  <p:childTnLst>
                                    <p:animEffect transition="out" filter="fade">
                                      <p:cBhvr>
                                        <p:cTn id="48" dur="1000"/>
                                        <p:tgtEl>
                                          <p:spTgt spid="10"/>
                                        </p:tgtEl>
                                      </p:cBhvr>
                                    </p:animEffect>
                                    <p:anim calcmode="lin" valueType="num">
                                      <p:cBhvr>
                                        <p:cTn id="49" dur="1000"/>
                                        <p:tgtEl>
                                          <p:spTgt spid="10"/>
                                        </p:tgtEl>
                                        <p:attrNameLst>
                                          <p:attrName>ppt_x</p:attrName>
                                        </p:attrNameLst>
                                      </p:cBhvr>
                                      <p:tavLst>
                                        <p:tav tm="0">
                                          <p:val>
                                            <p:strVal val="ppt_x"/>
                                          </p:val>
                                        </p:tav>
                                        <p:tav tm="100000">
                                          <p:val>
                                            <p:strVal val="ppt_x"/>
                                          </p:val>
                                        </p:tav>
                                      </p:tavLst>
                                    </p:anim>
                                    <p:anim calcmode="lin" valueType="num">
                                      <p:cBhvr>
                                        <p:cTn id="50" dur="1000"/>
                                        <p:tgtEl>
                                          <p:spTgt spid="10"/>
                                        </p:tgtEl>
                                        <p:attrNameLst>
                                          <p:attrName>ppt_y</p:attrName>
                                        </p:attrNameLst>
                                      </p:cBhvr>
                                      <p:tavLst>
                                        <p:tav tm="0">
                                          <p:val>
                                            <p:strVal val="ppt_y"/>
                                          </p:val>
                                        </p:tav>
                                        <p:tav tm="100000">
                                          <p:val>
                                            <p:strVal val="ppt_y+.1"/>
                                          </p:val>
                                        </p:tav>
                                      </p:tavLst>
                                    </p:anim>
                                    <p:set>
                                      <p:cBhvr>
                                        <p:cTn id="51" dur="1" fill="hold">
                                          <p:stCondLst>
                                            <p:cond delay="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762000" y="838200"/>
            <a:ext cx="7772400" cy="1143000"/>
          </a:xfrm>
        </p:spPr>
        <p:txBody>
          <a:bodyPr/>
          <a:lstStyle/>
          <a:p>
            <a:r>
              <a:rPr lang="en-US" dirty="0"/>
              <a:t>Unit 7</a:t>
            </a:r>
            <a:r>
              <a:rPr lang="en-US" dirty="0" smtClean="0"/>
              <a:t>: </a:t>
            </a:r>
            <a:r>
              <a:rPr lang="en-US" dirty="0"/>
              <a:t>Modern GA and Civil Rights</a:t>
            </a:r>
          </a:p>
        </p:txBody>
      </p:sp>
      <p:sp>
        <p:nvSpPr>
          <p:cNvPr id="88067" name="Rectangle 3"/>
          <p:cNvSpPr>
            <a:spLocks noGrp="1" noChangeArrowheads="1"/>
          </p:cNvSpPr>
          <p:nvPr>
            <p:ph type="body" idx="1"/>
          </p:nvPr>
        </p:nvSpPr>
        <p:spPr>
          <a:xfrm>
            <a:off x="381000" y="2667000"/>
            <a:ext cx="8458200" cy="4191000"/>
          </a:xfrm>
          <a:solidFill>
            <a:schemeClr val="bg1">
              <a:alpha val="50000"/>
            </a:schemeClr>
          </a:solidFill>
        </p:spPr>
        <p:txBody>
          <a:bodyPr/>
          <a:lstStyle/>
          <a:p>
            <a:pPr>
              <a:lnSpc>
                <a:spcPct val="80000"/>
              </a:lnSpc>
              <a:buFontTx/>
              <a:buNone/>
            </a:pPr>
            <a:r>
              <a:rPr lang="en-US"/>
              <a:t>Standards and Elements:</a:t>
            </a:r>
          </a:p>
          <a:p>
            <a:pPr marL="1314450" lvl="1">
              <a:lnSpc>
                <a:spcPct val="80000"/>
              </a:lnSpc>
              <a:buFontTx/>
              <a:buChar char="•"/>
            </a:pPr>
            <a:r>
              <a:rPr lang="en-US"/>
              <a:t>SS8H10</a:t>
            </a:r>
          </a:p>
          <a:p>
            <a:pPr marL="1314450" lvl="1">
              <a:lnSpc>
                <a:spcPct val="80000"/>
              </a:lnSpc>
              <a:buFontTx/>
              <a:buChar char="•"/>
            </a:pPr>
            <a:r>
              <a:rPr lang="en-US"/>
              <a:t>SS8H11</a:t>
            </a:r>
          </a:p>
          <a:p>
            <a:pPr marL="1314450" lvl="1">
              <a:lnSpc>
                <a:spcPct val="80000"/>
              </a:lnSpc>
              <a:buFontTx/>
              <a:buChar char="•"/>
            </a:pPr>
            <a:r>
              <a:rPr lang="en-US"/>
              <a:t>SS8H12 (b., d., and e.)</a:t>
            </a:r>
          </a:p>
          <a:p>
            <a:pPr marL="1314450" lvl="1">
              <a:lnSpc>
                <a:spcPct val="80000"/>
              </a:lnSpc>
              <a:buFontTx/>
              <a:buChar char="•"/>
            </a:pPr>
            <a:r>
              <a:rPr lang="en-US"/>
              <a:t>SS8G2</a:t>
            </a:r>
          </a:p>
          <a:p>
            <a:pPr marL="1314450" lvl="1">
              <a:lnSpc>
                <a:spcPct val="80000"/>
              </a:lnSpc>
              <a:buFontTx/>
              <a:buChar char="•"/>
            </a:pPr>
            <a:r>
              <a:rPr lang="en-US"/>
              <a:t>SS8CG5 (a.)</a:t>
            </a:r>
          </a:p>
          <a:p>
            <a:pPr marL="1314450" lvl="1">
              <a:lnSpc>
                <a:spcPct val="80000"/>
              </a:lnSpc>
              <a:buFontTx/>
              <a:buChar char="•"/>
            </a:pPr>
            <a:r>
              <a:rPr lang="en-US"/>
              <a:t>SS8E1</a:t>
            </a:r>
          </a:p>
          <a:p>
            <a:pPr marL="1314450" lvl="1">
              <a:lnSpc>
                <a:spcPct val="80000"/>
              </a:lnSpc>
              <a:buFontTx/>
              <a:buChar char="•"/>
            </a:pPr>
            <a:r>
              <a:rPr lang="en-US"/>
              <a:t>SS8E2 (a. and b.)</a:t>
            </a:r>
          </a:p>
          <a:p>
            <a:pPr marL="1314450" lvl="1">
              <a:lnSpc>
                <a:spcPct val="80000"/>
              </a:lnSpc>
              <a:buFontTx/>
              <a:buChar char="•"/>
            </a:pPr>
            <a:r>
              <a:rPr lang="en-US"/>
              <a:t>SS8E3 (b. and c.)</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a:xfrm>
            <a:off x="0" y="304800"/>
            <a:ext cx="9144000" cy="914400"/>
          </a:xfrm>
        </p:spPr>
        <p:txBody>
          <a:bodyPr/>
          <a:lstStyle/>
          <a:p>
            <a:r>
              <a:rPr lang="en-US" sz="4600"/>
              <a:t>Post-WWII Developments</a:t>
            </a:r>
          </a:p>
        </p:txBody>
      </p:sp>
      <p:sp>
        <p:nvSpPr>
          <p:cNvPr id="191491" name="Rectangle 3"/>
          <p:cNvSpPr>
            <a:spLocks noGrp="1" noChangeArrowheads="1"/>
          </p:cNvSpPr>
          <p:nvPr>
            <p:ph type="body" idx="1"/>
          </p:nvPr>
        </p:nvSpPr>
        <p:spPr>
          <a:xfrm>
            <a:off x="457200" y="1143000"/>
            <a:ext cx="8458200" cy="5715000"/>
          </a:xfrm>
          <a:noFill/>
          <a:ln/>
        </p:spPr>
        <p:txBody>
          <a:bodyPr/>
          <a:lstStyle/>
          <a:p>
            <a:r>
              <a:rPr lang="en-US">
                <a:cs typeface="Arial" charset="0"/>
              </a:rPr>
              <a:t>After WWII, many people began to move from the rural areas of Georgia (country) to the cities.  </a:t>
            </a:r>
          </a:p>
          <a:p>
            <a:r>
              <a:rPr lang="en-US"/>
              <a:t>More and more people began to work in the industries (factories) created during WWII.</a:t>
            </a:r>
          </a:p>
          <a:p>
            <a:r>
              <a:rPr lang="en-US"/>
              <a:t>Businesses continued to move into the state.  Air conditioning began to be installed making year round work more comfortable.  Georgia’s low taxes were attractive to workers and businesses.</a:t>
            </a:r>
          </a:p>
        </p:txBody>
      </p:sp>
      <p:sp>
        <p:nvSpPr>
          <p:cNvPr id="4" name="Text Box 8"/>
          <p:cNvSpPr txBox="1">
            <a:spLocks noChangeArrowheads="1"/>
          </p:cNvSpPr>
          <p:nvPr/>
        </p:nvSpPr>
        <p:spPr bwMode="auto">
          <a:xfrm>
            <a:off x="1828800" y="1200346"/>
            <a:ext cx="106680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a:p>
        </p:txBody>
      </p:sp>
      <p:sp>
        <p:nvSpPr>
          <p:cNvPr id="5" name="Text Box 8"/>
          <p:cNvSpPr txBox="1">
            <a:spLocks noChangeArrowheads="1"/>
          </p:cNvSpPr>
          <p:nvPr/>
        </p:nvSpPr>
        <p:spPr bwMode="auto">
          <a:xfrm>
            <a:off x="2438400" y="1680865"/>
            <a:ext cx="91440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a:p>
        </p:txBody>
      </p:sp>
      <p:sp>
        <p:nvSpPr>
          <p:cNvPr id="6" name="Text Box 8"/>
          <p:cNvSpPr txBox="1">
            <a:spLocks noChangeArrowheads="1"/>
          </p:cNvSpPr>
          <p:nvPr/>
        </p:nvSpPr>
        <p:spPr bwMode="auto">
          <a:xfrm>
            <a:off x="2895600" y="3276600"/>
            <a:ext cx="152400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a:p>
        </p:txBody>
      </p:sp>
      <p:sp>
        <p:nvSpPr>
          <p:cNvPr id="7" name="Text Box 8"/>
          <p:cNvSpPr txBox="1">
            <a:spLocks noChangeArrowheads="1"/>
          </p:cNvSpPr>
          <p:nvPr/>
        </p:nvSpPr>
        <p:spPr bwMode="auto">
          <a:xfrm>
            <a:off x="1874520" y="4343400"/>
            <a:ext cx="307848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a:p>
        </p:txBody>
      </p:sp>
      <p:sp>
        <p:nvSpPr>
          <p:cNvPr id="8" name="Text Box 8"/>
          <p:cNvSpPr txBox="1">
            <a:spLocks noChangeArrowheads="1"/>
          </p:cNvSpPr>
          <p:nvPr/>
        </p:nvSpPr>
        <p:spPr bwMode="auto">
          <a:xfrm>
            <a:off x="2705100" y="5334000"/>
            <a:ext cx="171450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42" presetClass="exit" presetSubtype="0" fill="hold" grpId="0" nodeType="clickEffect">
                                  <p:stCondLst>
                                    <p:cond delay="0"/>
                                  </p:stCondLst>
                                  <p:childTnLst>
                                    <p:animEffect transition="out" filter="fade">
                                      <p:cBhvr>
                                        <p:cTn id="34" dur="1000"/>
                                        <p:tgtEl>
                                          <p:spTgt spid="8"/>
                                        </p:tgtEl>
                                      </p:cBhvr>
                                    </p:animEffect>
                                    <p:anim calcmode="lin" valueType="num">
                                      <p:cBhvr>
                                        <p:cTn id="35" dur="1000"/>
                                        <p:tgtEl>
                                          <p:spTgt spid="8"/>
                                        </p:tgtEl>
                                        <p:attrNameLst>
                                          <p:attrName>ppt_x</p:attrName>
                                        </p:attrNameLst>
                                      </p:cBhvr>
                                      <p:tavLst>
                                        <p:tav tm="0">
                                          <p:val>
                                            <p:strVal val="ppt_x"/>
                                          </p:val>
                                        </p:tav>
                                        <p:tav tm="100000">
                                          <p:val>
                                            <p:strVal val="ppt_x"/>
                                          </p:val>
                                        </p:tav>
                                      </p:tavLst>
                                    </p:anim>
                                    <p:anim calcmode="lin" valueType="num">
                                      <p:cBhvr>
                                        <p:cTn id="36" dur="1000"/>
                                        <p:tgtEl>
                                          <p:spTgt spid="8"/>
                                        </p:tgtEl>
                                        <p:attrNameLst>
                                          <p:attrName>ppt_y</p:attrName>
                                        </p:attrNameLst>
                                      </p:cBhvr>
                                      <p:tavLst>
                                        <p:tav tm="0">
                                          <p:val>
                                            <p:strVal val="ppt_y"/>
                                          </p:val>
                                        </p:tav>
                                        <p:tav tm="100000">
                                          <p:val>
                                            <p:strVal val="ppt_y+.1"/>
                                          </p:val>
                                        </p:tav>
                                      </p:tavLst>
                                    </p:anim>
                                    <p:set>
                                      <p:cBhvr>
                                        <p:cTn id="37" dur="1" fill="hold">
                                          <p:stCondLst>
                                            <p:cond delay="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a:xfrm>
            <a:off x="0" y="304800"/>
            <a:ext cx="9144000" cy="914400"/>
          </a:xfrm>
        </p:spPr>
        <p:txBody>
          <a:bodyPr/>
          <a:lstStyle/>
          <a:p>
            <a:r>
              <a:rPr lang="en-US" sz="4600"/>
              <a:t>Development of Atlanta</a:t>
            </a:r>
          </a:p>
        </p:txBody>
      </p:sp>
      <p:sp>
        <p:nvSpPr>
          <p:cNvPr id="193539" name="Rectangle 3"/>
          <p:cNvSpPr>
            <a:spLocks noGrp="1" noChangeArrowheads="1"/>
          </p:cNvSpPr>
          <p:nvPr>
            <p:ph type="body" idx="1"/>
          </p:nvPr>
        </p:nvSpPr>
        <p:spPr>
          <a:xfrm>
            <a:off x="457200" y="1143000"/>
            <a:ext cx="8458200" cy="5715000"/>
          </a:xfrm>
          <a:noFill/>
          <a:ln/>
        </p:spPr>
        <p:txBody>
          <a:bodyPr/>
          <a:lstStyle/>
          <a:p>
            <a:pPr>
              <a:lnSpc>
                <a:spcPct val="90000"/>
              </a:lnSpc>
            </a:pPr>
            <a:r>
              <a:rPr lang="en-US" sz="2500" dirty="0">
                <a:solidFill>
                  <a:srgbClr val="FF1907"/>
                </a:solidFill>
                <a:cs typeface="Arial" charset="0"/>
              </a:rPr>
              <a:t>William Hartsfield</a:t>
            </a:r>
            <a:r>
              <a:rPr lang="en-US" sz="2500" dirty="0">
                <a:cs typeface="Arial" charset="0"/>
              </a:rPr>
              <a:t> - </a:t>
            </a:r>
            <a:r>
              <a:rPr lang="en-US" sz="2500" dirty="0"/>
              <a:t>Served as Atlanta’s mayor longer than any other person (6 terms from 1937-1961).  Presided over many building projects including expressways and parks throughout the city.  After his death in 1971 the Atlanta airport was renamed after him.</a:t>
            </a:r>
          </a:p>
          <a:p>
            <a:pPr>
              <a:lnSpc>
                <a:spcPct val="90000"/>
              </a:lnSpc>
            </a:pPr>
            <a:r>
              <a:rPr lang="en-US" sz="2500" dirty="0">
                <a:solidFill>
                  <a:srgbClr val="FF1907"/>
                </a:solidFill>
                <a:cs typeface="Arial" charset="0"/>
              </a:rPr>
              <a:t>Ivan Allen, Jr.</a:t>
            </a:r>
            <a:r>
              <a:rPr lang="en-US" sz="2500" dirty="0"/>
              <a:t> - Served as Atlanta’s mayor from 1962-1970.  Only politician from the South to speak in favor of the Civil Rights Act.  Helped to bring the Braves from Milwaukee, Wisconsin to Atlanta.</a:t>
            </a:r>
          </a:p>
          <a:p>
            <a:pPr>
              <a:lnSpc>
                <a:spcPct val="90000"/>
              </a:lnSpc>
            </a:pPr>
            <a:r>
              <a:rPr lang="en-US" sz="2500" dirty="0">
                <a:solidFill>
                  <a:srgbClr val="FF1907"/>
                </a:solidFill>
                <a:cs typeface="Arial" charset="0"/>
              </a:rPr>
              <a:t>Ellis Arnall</a:t>
            </a:r>
            <a:r>
              <a:rPr lang="en-US" sz="2500" dirty="0"/>
              <a:t> – Served as Governor from 1943-1947.  Worked to reform GA’s government, state universities, prisons, the tax system, and the state constitution.  Also lowered GA’s voting </a:t>
            </a:r>
            <a:r>
              <a:rPr lang="en-US" sz="2500" dirty="0" smtClean="0"/>
              <a:t>age to 18.  </a:t>
            </a:r>
            <a:r>
              <a:rPr lang="en-US" sz="2500" dirty="0"/>
              <a:t>Lost against Eugene Talmadge in the 1946 Governor’s race.  </a:t>
            </a:r>
          </a:p>
          <a:p>
            <a:pPr>
              <a:lnSpc>
                <a:spcPct val="90000"/>
              </a:lnSpc>
            </a:pPr>
            <a:endParaRPr lang="en-US" sz="2500" dirty="0"/>
          </a:p>
        </p:txBody>
      </p:sp>
      <p:sp>
        <p:nvSpPr>
          <p:cNvPr id="4" name="Text Box 8"/>
          <p:cNvSpPr txBox="1">
            <a:spLocks noChangeArrowheads="1"/>
          </p:cNvSpPr>
          <p:nvPr/>
        </p:nvSpPr>
        <p:spPr bwMode="auto">
          <a:xfrm>
            <a:off x="685800" y="1143000"/>
            <a:ext cx="27432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678180" y="2950488"/>
            <a:ext cx="217551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dirty="0"/>
          </a:p>
        </p:txBody>
      </p:sp>
      <p:sp>
        <p:nvSpPr>
          <p:cNvPr id="6" name="Text Box 8"/>
          <p:cNvSpPr txBox="1">
            <a:spLocks noChangeArrowheads="1"/>
          </p:cNvSpPr>
          <p:nvPr/>
        </p:nvSpPr>
        <p:spPr bwMode="auto">
          <a:xfrm>
            <a:off x="685800" y="4419600"/>
            <a:ext cx="17526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dirty="0"/>
          </a:p>
        </p:txBody>
      </p:sp>
      <p:sp>
        <p:nvSpPr>
          <p:cNvPr id="7" name="Text Box 8"/>
          <p:cNvSpPr txBox="1">
            <a:spLocks noChangeArrowheads="1"/>
          </p:cNvSpPr>
          <p:nvPr/>
        </p:nvSpPr>
        <p:spPr bwMode="auto">
          <a:xfrm>
            <a:off x="4457308" y="2571729"/>
            <a:ext cx="9906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7"/>
                                        </p:tgtEl>
                                      </p:cBhvr>
                                    </p:animEffect>
                                    <p:anim calcmode="lin" valueType="num">
                                      <p:cBhvr>
                                        <p:cTn id="14" dur="1000"/>
                                        <p:tgtEl>
                                          <p:spTgt spid="7"/>
                                        </p:tgtEl>
                                        <p:attrNameLst>
                                          <p:attrName>ppt_x</p:attrName>
                                        </p:attrNameLst>
                                      </p:cBhvr>
                                      <p:tavLst>
                                        <p:tav tm="0">
                                          <p:val>
                                            <p:strVal val="ppt_x"/>
                                          </p:val>
                                        </p:tav>
                                        <p:tav tm="100000">
                                          <p:val>
                                            <p:strVal val="ppt_x"/>
                                          </p:val>
                                        </p:tav>
                                      </p:tavLst>
                                    </p:anim>
                                    <p:anim calcmode="lin" valueType="num">
                                      <p:cBhvr>
                                        <p:cTn id="15" dur="1000"/>
                                        <p:tgtEl>
                                          <p:spTgt spid="7"/>
                                        </p:tgtEl>
                                        <p:attrNameLst>
                                          <p:attrName>ppt_y</p:attrName>
                                        </p:attrNameLst>
                                      </p:cBhvr>
                                      <p:tavLst>
                                        <p:tav tm="0">
                                          <p:val>
                                            <p:strVal val="ppt_y"/>
                                          </p:val>
                                        </p:tav>
                                        <p:tav tm="100000">
                                          <p:val>
                                            <p:strVal val="ppt_y+.1"/>
                                          </p:val>
                                        </p:tav>
                                      </p:tavLst>
                                    </p:anim>
                                    <p:set>
                                      <p:cBhvr>
                                        <p:cTn id="16" dur="1" fill="hold">
                                          <p:stCondLst>
                                            <p:cond delay="999"/>
                                          </p:stCondLst>
                                        </p:cTn>
                                        <p:tgtEl>
                                          <p:spTgt spid="7"/>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5"/>
                                        </p:tgtEl>
                                      </p:cBhvr>
                                    </p:animEffect>
                                    <p:anim calcmode="lin" valueType="num">
                                      <p:cBhvr>
                                        <p:cTn id="21" dur="1000"/>
                                        <p:tgtEl>
                                          <p:spTgt spid="5"/>
                                        </p:tgtEl>
                                        <p:attrNameLst>
                                          <p:attrName>ppt_x</p:attrName>
                                        </p:attrNameLst>
                                      </p:cBhvr>
                                      <p:tavLst>
                                        <p:tav tm="0">
                                          <p:val>
                                            <p:strVal val="ppt_x"/>
                                          </p:val>
                                        </p:tav>
                                        <p:tav tm="100000">
                                          <p:val>
                                            <p:strVal val="ppt_x"/>
                                          </p:val>
                                        </p:tav>
                                      </p:tavLst>
                                    </p:anim>
                                    <p:anim calcmode="lin" valueType="num">
                                      <p:cBhvr>
                                        <p:cTn id="22" dur="1000"/>
                                        <p:tgtEl>
                                          <p:spTgt spid="5"/>
                                        </p:tgtEl>
                                        <p:attrNameLst>
                                          <p:attrName>ppt_y</p:attrName>
                                        </p:attrNameLst>
                                      </p:cBhvr>
                                      <p:tavLst>
                                        <p:tav tm="0">
                                          <p:val>
                                            <p:strVal val="ppt_y"/>
                                          </p:val>
                                        </p:tav>
                                        <p:tav tm="100000">
                                          <p:val>
                                            <p:strVal val="ppt_y+.1"/>
                                          </p:val>
                                        </p:tav>
                                      </p:tavLst>
                                    </p:anim>
                                    <p:set>
                                      <p:cBhvr>
                                        <p:cTn id="23" dur="1" fill="hold">
                                          <p:stCondLst>
                                            <p:cond delay="999"/>
                                          </p:stCondLst>
                                        </p:cTn>
                                        <p:tgtEl>
                                          <p:spTgt spid="5"/>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6"/>
                                        </p:tgtEl>
                                      </p:cBhvr>
                                    </p:animEffect>
                                    <p:anim calcmode="lin" valueType="num">
                                      <p:cBhvr>
                                        <p:cTn id="28" dur="1000"/>
                                        <p:tgtEl>
                                          <p:spTgt spid="6"/>
                                        </p:tgtEl>
                                        <p:attrNameLst>
                                          <p:attrName>ppt_x</p:attrName>
                                        </p:attrNameLst>
                                      </p:cBhvr>
                                      <p:tavLst>
                                        <p:tav tm="0">
                                          <p:val>
                                            <p:strVal val="ppt_x"/>
                                          </p:val>
                                        </p:tav>
                                        <p:tav tm="100000">
                                          <p:val>
                                            <p:strVal val="ppt_x"/>
                                          </p:val>
                                        </p:tav>
                                      </p:tavLst>
                                    </p:anim>
                                    <p:anim calcmode="lin" valueType="num">
                                      <p:cBhvr>
                                        <p:cTn id="29" dur="1000"/>
                                        <p:tgtEl>
                                          <p:spTgt spid="6"/>
                                        </p:tgtEl>
                                        <p:attrNameLst>
                                          <p:attrName>ppt_y</p:attrName>
                                        </p:attrNameLst>
                                      </p:cBhvr>
                                      <p:tavLst>
                                        <p:tav tm="0">
                                          <p:val>
                                            <p:strVal val="ppt_y"/>
                                          </p:val>
                                        </p:tav>
                                        <p:tav tm="100000">
                                          <p:val>
                                            <p:strVal val="ppt_y+.1"/>
                                          </p:val>
                                        </p:tav>
                                      </p:tavLst>
                                    </p:anim>
                                    <p:set>
                                      <p:cBhvr>
                                        <p:cTn id="30" dur="1" fill="hold">
                                          <p:stCondLst>
                                            <p:cond delay="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a:xfrm>
            <a:off x="0" y="304800"/>
            <a:ext cx="9144000" cy="914400"/>
          </a:xfrm>
        </p:spPr>
        <p:txBody>
          <a:bodyPr/>
          <a:lstStyle/>
          <a:p>
            <a:r>
              <a:rPr lang="en-US" sz="4600"/>
              <a:t>Atlanta’s Major League Sports Teams</a:t>
            </a:r>
          </a:p>
        </p:txBody>
      </p:sp>
      <p:sp>
        <p:nvSpPr>
          <p:cNvPr id="195587" name="Rectangle 3"/>
          <p:cNvSpPr>
            <a:spLocks noGrp="1" noChangeArrowheads="1"/>
          </p:cNvSpPr>
          <p:nvPr>
            <p:ph type="body" idx="1"/>
          </p:nvPr>
        </p:nvSpPr>
        <p:spPr>
          <a:xfrm>
            <a:off x="457200" y="1524000"/>
            <a:ext cx="8458200" cy="5334000"/>
          </a:xfrm>
          <a:noFill/>
          <a:ln/>
        </p:spPr>
        <p:txBody>
          <a:bodyPr/>
          <a:lstStyle/>
          <a:p>
            <a:r>
              <a:rPr lang="en-US" sz="3000" dirty="0">
                <a:solidFill>
                  <a:srgbClr val="FF1907"/>
                </a:solidFill>
              </a:rPr>
              <a:t>Atlanta Braves</a:t>
            </a:r>
            <a:r>
              <a:rPr lang="en-US" sz="3000" dirty="0"/>
              <a:t> – Major League Baseball team. Moved to Atlanta in 1966. Bought by Ted Turner in 1976.  Braves games began being broadcast nationwide on TBS.  Won the World Series in 1995 (first professional title in Atlanta’s history).</a:t>
            </a:r>
          </a:p>
          <a:p>
            <a:r>
              <a:rPr lang="en-US" sz="3000" dirty="0">
                <a:solidFill>
                  <a:srgbClr val="FF1907"/>
                </a:solidFill>
              </a:rPr>
              <a:t>Atlanta Falcons</a:t>
            </a:r>
            <a:r>
              <a:rPr lang="en-US" sz="3000" dirty="0"/>
              <a:t> - Played their first NFL game in 1966.  Played in the Super Bowl in 1998.</a:t>
            </a:r>
          </a:p>
          <a:p>
            <a:r>
              <a:rPr lang="en-US" sz="3000" dirty="0">
                <a:solidFill>
                  <a:srgbClr val="FF1907"/>
                </a:solidFill>
              </a:rPr>
              <a:t>Atlanta Hawks</a:t>
            </a:r>
            <a:r>
              <a:rPr lang="en-US" sz="3000" dirty="0"/>
              <a:t> - NBA team, moved from St. Louis, Missouri to Atlanta in 1968. </a:t>
            </a:r>
          </a:p>
        </p:txBody>
      </p:sp>
      <p:sp>
        <p:nvSpPr>
          <p:cNvPr id="9" name="Text Box 8"/>
          <p:cNvSpPr txBox="1">
            <a:spLocks noChangeArrowheads="1"/>
          </p:cNvSpPr>
          <p:nvPr/>
        </p:nvSpPr>
        <p:spPr bwMode="auto">
          <a:xfrm>
            <a:off x="685800" y="1600200"/>
            <a:ext cx="27432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000"/>
          </a:p>
        </p:txBody>
      </p:sp>
      <p:sp>
        <p:nvSpPr>
          <p:cNvPr id="10" name="Text Box 8"/>
          <p:cNvSpPr txBox="1">
            <a:spLocks noChangeArrowheads="1"/>
          </p:cNvSpPr>
          <p:nvPr/>
        </p:nvSpPr>
        <p:spPr bwMode="auto">
          <a:xfrm>
            <a:off x="697230" y="4419600"/>
            <a:ext cx="288417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000"/>
          </a:p>
        </p:txBody>
      </p:sp>
      <p:sp>
        <p:nvSpPr>
          <p:cNvPr id="11" name="Text Box 8"/>
          <p:cNvSpPr txBox="1">
            <a:spLocks noChangeArrowheads="1"/>
          </p:cNvSpPr>
          <p:nvPr/>
        </p:nvSpPr>
        <p:spPr bwMode="auto">
          <a:xfrm>
            <a:off x="685800" y="5486400"/>
            <a:ext cx="27432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9"/>
                                        </p:tgtEl>
                                      </p:cBhvr>
                                    </p:animEffect>
                                    <p:anim calcmode="lin" valueType="num">
                                      <p:cBhvr>
                                        <p:cTn id="7" dur="1000"/>
                                        <p:tgtEl>
                                          <p:spTgt spid="9"/>
                                        </p:tgtEl>
                                        <p:attrNameLst>
                                          <p:attrName>ppt_x</p:attrName>
                                        </p:attrNameLst>
                                      </p:cBhvr>
                                      <p:tavLst>
                                        <p:tav tm="0">
                                          <p:val>
                                            <p:strVal val="ppt_x"/>
                                          </p:val>
                                        </p:tav>
                                        <p:tav tm="100000">
                                          <p:val>
                                            <p:strVal val="ppt_x"/>
                                          </p:val>
                                        </p:tav>
                                      </p:tavLst>
                                    </p:anim>
                                    <p:anim calcmode="lin" valueType="num">
                                      <p:cBhvr>
                                        <p:cTn id="8" dur="1000"/>
                                        <p:tgtEl>
                                          <p:spTgt spid="9"/>
                                        </p:tgtEl>
                                        <p:attrNameLst>
                                          <p:attrName>ppt_y</p:attrName>
                                        </p:attrNameLst>
                                      </p:cBhvr>
                                      <p:tavLst>
                                        <p:tav tm="0">
                                          <p:val>
                                            <p:strVal val="ppt_y"/>
                                          </p:val>
                                        </p:tav>
                                        <p:tav tm="100000">
                                          <p:val>
                                            <p:strVal val="ppt_y+.1"/>
                                          </p:val>
                                        </p:tav>
                                      </p:tavLst>
                                    </p:anim>
                                    <p:set>
                                      <p:cBhvr>
                                        <p:cTn id="9" dur="1" fill="hold">
                                          <p:stCondLst>
                                            <p:cond delay="999"/>
                                          </p:stCondLst>
                                        </p:cTn>
                                        <p:tgtEl>
                                          <p:spTgt spid="9"/>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10"/>
                                        </p:tgtEl>
                                      </p:cBhvr>
                                    </p:animEffect>
                                    <p:anim calcmode="lin" valueType="num">
                                      <p:cBhvr>
                                        <p:cTn id="14" dur="1000"/>
                                        <p:tgtEl>
                                          <p:spTgt spid="10"/>
                                        </p:tgtEl>
                                        <p:attrNameLst>
                                          <p:attrName>ppt_x</p:attrName>
                                        </p:attrNameLst>
                                      </p:cBhvr>
                                      <p:tavLst>
                                        <p:tav tm="0">
                                          <p:val>
                                            <p:strVal val="ppt_x"/>
                                          </p:val>
                                        </p:tav>
                                        <p:tav tm="100000">
                                          <p:val>
                                            <p:strVal val="ppt_x"/>
                                          </p:val>
                                        </p:tav>
                                      </p:tavLst>
                                    </p:anim>
                                    <p:anim calcmode="lin" valueType="num">
                                      <p:cBhvr>
                                        <p:cTn id="15" dur="1000"/>
                                        <p:tgtEl>
                                          <p:spTgt spid="10"/>
                                        </p:tgtEl>
                                        <p:attrNameLst>
                                          <p:attrName>ppt_y</p:attrName>
                                        </p:attrNameLst>
                                      </p:cBhvr>
                                      <p:tavLst>
                                        <p:tav tm="0">
                                          <p:val>
                                            <p:strVal val="ppt_y"/>
                                          </p:val>
                                        </p:tav>
                                        <p:tav tm="100000">
                                          <p:val>
                                            <p:strVal val="ppt_y+.1"/>
                                          </p:val>
                                        </p:tav>
                                      </p:tavLst>
                                    </p:anim>
                                    <p:set>
                                      <p:cBhvr>
                                        <p:cTn id="16" dur="1" fill="hold">
                                          <p:stCondLst>
                                            <p:cond delay="999"/>
                                          </p:stCondLst>
                                        </p:cTn>
                                        <p:tgtEl>
                                          <p:spTgt spid="10"/>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11"/>
                                        </p:tgtEl>
                                      </p:cBhvr>
                                    </p:animEffect>
                                    <p:anim calcmode="lin" valueType="num">
                                      <p:cBhvr>
                                        <p:cTn id="21" dur="1000"/>
                                        <p:tgtEl>
                                          <p:spTgt spid="11"/>
                                        </p:tgtEl>
                                        <p:attrNameLst>
                                          <p:attrName>ppt_x</p:attrName>
                                        </p:attrNameLst>
                                      </p:cBhvr>
                                      <p:tavLst>
                                        <p:tav tm="0">
                                          <p:val>
                                            <p:strVal val="ppt_x"/>
                                          </p:val>
                                        </p:tav>
                                        <p:tav tm="100000">
                                          <p:val>
                                            <p:strVal val="ppt_x"/>
                                          </p:val>
                                        </p:tav>
                                      </p:tavLst>
                                    </p:anim>
                                    <p:anim calcmode="lin" valueType="num">
                                      <p:cBhvr>
                                        <p:cTn id="22" dur="1000"/>
                                        <p:tgtEl>
                                          <p:spTgt spid="11"/>
                                        </p:tgtEl>
                                        <p:attrNameLst>
                                          <p:attrName>ppt_y</p:attrName>
                                        </p:attrNameLst>
                                      </p:cBhvr>
                                      <p:tavLst>
                                        <p:tav tm="0">
                                          <p:val>
                                            <p:strVal val="ppt_y"/>
                                          </p:val>
                                        </p:tav>
                                        <p:tav tm="100000">
                                          <p:val>
                                            <p:strVal val="ppt_y+.1"/>
                                          </p:val>
                                        </p:tav>
                                      </p:tavLst>
                                    </p:anim>
                                    <p:set>
                                      <p:cBhvr>
                                        <p:cTn id="23" dur="1" fill="hold">
                                          <p:stCondLst>
                                            <p:cond delay="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8114" name="Rectangle 2"/>
          <p:cNvSpPr>
            <a:spLocks noGrp="1" noChangeArrowheads="1"/>
          </p:cNvSpPr>
          <p:nvPr>
            <p:ph type="title"/>
          </p:nvPr>
        </p:nvSpPr>
        <p:spPr>
          <a:xfrm>
            <a:off x="0" y="0"/>
            <a:ext cx="9144000" cy="914400"/>
          </a:xfrm>
        </p:spPr>
        <p:txBody>
          <a:bodyPr/>
          <a:lstStyle/>
          <a:p>
            <a:r>
              <a:rPr lang="en-US" sz="4400"/>
              <a:t>Transportation Systems</a:t>
            </a:r>
          </a:p>
        </p:txBody>
      </p:sp>
      <p:sp>
        <p:nvSpPr>
          <p:cNvPr id="218115" name="Rectangle 3"/>
          <p:cNvSpPr>
            <a:spLocks noGrp="1" noChangeArrowheads="1"/>
          </p:cNvSpPr>
          <p:nvPr>
            <p:ph type="body" idx="1"/>
          </p:nvPr>
        </p:nvSpPr>
        <p:spPr>
          <a:xfrm>
            <a:off x="457200" y="914400"/>
            <a:ext cx="8458200" cy="5943600"/>
          </a:xfrm>
          <a:noFill/>
          <a:ln/>
        </p:spPr>
        <p:txBody>
          <a:bodyPr/>
          <a:lstStyle/>
          <a:p>
            <a:pPr>
              <a:lnSpc>
                <a:spcPct val="80000"/>
              </a:lnSpc>
            </a:pPr>
            <a:r>
              <a:rPr lang="en-US" sz="2500" dirty="0">
                <a:solidFill>
                  <a:srgbClr val="FF1907"/>
                </a:solidFill>
              </a:rPr>
              <a:t>Interstate Highway System</a:t>
            </a:r>
            <a:r>
              <a:rPr lang="en-US" sz="2500" dirty="0"/>
              <a:t> – Makes transportation through the city easier.  Interstates, such as I-20, I-75, and I-85, go through the city of Atlanta.  I-95 goes from Florida to Maine and I-75 goes from Miami to Michigan.</a:t>
            </a:r>
          </a:p>
          <a:p>
            <a:pPr>
              <a:lnSpc>
                <a:spcPct val="80000"/>
              </a:lnSpc>
            </a:pPr>
            <a:r>
              <a:rPr lang="en-US" sz="2500" dirty="0">
                <a:solidFill>
                  <a:srgbClr val="FF1907"/>
                </a:solidFill>
              </a:rPr>
              <a:t>Hartsfield-Jackson International Airport</a:t>
            </a:r>
            <a:r>
              <a:rPr lang="en-US" sz="2500" dirty="0"/>
              <a:t> – One of the busiest airports in the world.  Named after two Atlanta mayors (William Hartsfield and Maynard Jackson).  Thousands of passengers, mail, and cargo pass through Atlanta everyday.</a:t>
            </a:r>
          </a:p>
          <a:p>
            <a:pPr>
              <a:lnSpc>
                <a:spcPct val="80000"/>
              </a:lnSpc>
            </a:pPr>
            <a:r>
              <a:rPr lang="en-US" sz="2500" dirty="0">
                <a:solidFill>
                  <a:srgbClr val="FF1907"/>
                </a:solidFill>
              </a:rPr>
              <a:t>Georgia’s Deepwater Ports</a:t>
            </a:r>
            <a:r>
              <a:rPr lang="en-US" sz="2500" dirty="0"/>
              <a:t> – Two major deepwater ports (Savannah and Brunswick).  Goods (products) made in Georgia are frequently shipped to other parts of the world through these ports.</a:t>
            </a:r>
          </a:p>
          <a:p>
            <a:pPr>
              <a:lnSpc>
                <a:spcPct val="80000"/>
              </a:lnSpc>
            </a:pPr>
            <a:r>
              <a:rPr lang="en-US" sz="2500" dirty="0" smtClean="0">
                <a:solidFill>
                  <a:srgbClr val="FF1907"/>
                </a:solidFill>
              </a:rPr>
              <a:t>Railroads </a:t>
            </a:r>
            <a:r>
              <a:rPr lang="en-US" sz="2500" dirty="0" smtClean="0"/>
              <a:t>– Allow people and products/materials to quickly and efficiently be moved over land.</a:t>
            </a:r>
            <a:endParaRPr lang="en-US" sz="2500" dirty="0"/>
          </a:p>
        </p:txBody>
      </p:sp>
      <p:sp>
        <p:nvSpPr>
          <p:cNvPr id="4" name="Text Box 8"/>
          <p:cNvSpPr txBox="1">
            <a:spLocks noChangeArrowheads="1"/>
          </p:cNvSpPr>
          <p:nvPr/>
        </p:nvSpPr>
        <p:spPr bwMode="auto">
          <a:xfrm>
            <a:off x="685800" y="914400"/>
            <a:ext cx="403860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5" name="Text Box 8"/>
          <p:cNvSpPr txBox="1">
            <a:spLocks noChangeArrowheads="1"/>
          </p:cNvSpPr>
          <p:nvPr/>
        </p:nvSpPr>
        <p:spPr bwMode="auto">
          <a:xfrm>
            <a:off x="685800" y="2209800"/>
            <a:ext cx="571500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6" name="Text Box 8"/>
          <p:cNvSpPr txBox="1">
            <a:spLocks noChangeArrowheads="1"/>
          </p:cNvSpPr>
          <p:nvPr/>
        </p:nvSpPr>
        <p:spPr bwMode="auto">
          <a:xfrm>
            <a:off x="708660" y="3810000"/>
            <a:ext cx="403860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8" name="Text Box 8"/>
          <p:cNvSpPr txBox="1">
            <a:spLocks noChangeArrowheads="1"/>
          </p:cNvSpPr>
          <p:nvPr/>
        </p:nvSpPr>
        <p:spPr bwMode="auto">
          <a:xfrm>
            <a:off x="685800" y="5105400"/>
            <a:ext cx="160020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8"/>
                                        </p:tgtEl>
                                      </p:cBhvr>
                                    </p:animEffect>
                                    <p:anim calcmode="lin" valueType="num">
                                      <p:cBhvr>
                                        <p:cTn id="28" dur="1000"/>
                                        <p:tgtEl>
                                          <p:spTgt spid="8"/>
                                        </p:tgtEl>
                                        <p:attrNameLst>
                                          <p:attrName>ppt_x</p:attrName>
                                        </p:attrNameLst>
                                      </p:cBhvr>
                                      <p:tavLst>
                                        <p:tav tm="0">
                                          <p:val>
                                            <p:strVal val="ppt_x"/>
                                          </p:val>
                                        </p:tav>
                                        <p:tav tm="100000">
                                          <p:val>
                                            <p:strVal val="ppt_x"/>
                                          </p:val>
                                        </p:tav>
                                      </p:tavLst>
                                    </p:anim>
                                    <p:anim calcmode="lin" valueType="num">
                                      <p:cBhvr>
                                        <p:cTn id="29" dur="1000"/>
                                        <p:tgtEl>
                                          <p:spTgt spid="8"/>
                                        </p:tgtEl>
                                        <p:attrNameLst>
                                          <p:attrName>ppt_y</p:attrName>
                                        </p:attrNameLst>
                                      </p:cBhvr>
                                      <p:tavLst>
                                        <p:tav tm="0">
                                          <p:val>
                                            <p:strVal val="ppt_y"/>
                                          </p:val>
                                        </p:tav>
                                        <p:tav tm="100000">
                                          <p:val>
                                            <p:strVal val="ppt_y+.1"/>
                                          </p:val>
                                        </p:tav>
                                      </p:tavLst>
                                    </p:anim>
                                    <p:set>
                                      <p:cBhvr>
                                        <p:cTn id="30" dur="1" fill="hold">
                                          <p:stCondLst>
                                            <p:cond delay="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457200" y="0"/>
            <a:ext cx="8458200" cy="914400"/>
          </a:xfrm>
        </p:spPr>
        <p:txBody>
          <a:bodyPr/>
          <a:lstStyle/>
          <a:p>
            <a:r>
              <a:rPr lang="en-US"/>
              <a:t>European Contact</a:t>
            </a:r>
          </a:p>
        </p:txBody>
      </p:sp>
      <p:sp>
        <p:nvSpPr>
          <p:cNvPr id="96259" name="Rectangle 3"/>
          <p:cNvSpPr>
            <a:spLocks noGrp="1" noChangeArrowheads="1"/>
          </p:cNvSpPr>
          <p:nvPr>
            <p:ph type="body" idx="1"/>
          </p:nvPr>
        </p:nvSpPr>
        <p:spPr>
          <a:xfrm>
            <a:off x="228600" y="1066800"/>
            <a:ext cx="8915400" cy="5791200"/>
          </a:xfrm>
          <a:noFill/>
        </p:spPr>
        <p:txBody>
          <a:bodyPr/>
          <a:lstStyle/>
          <a:p>
            <a:pPr>
              <a:spcBef>
                <a:spcPct val="0"/>
              </a:spcBef>
            </a:pPr>
            <a:r>
              <a:rPr lang="en-US">
                <a:solidFill>
                  <a:srgbClr val="FF1907"/>
                </a:solidFill>
              </a:rPr>
              <a:t>Hernando De Soto</a:t>
            </a:r>
            <a:r>
              <a:rPr lang="en-US"/>
              <a:t> – Spanish explorer.  Reached the modern day Florida and Georgia in 1540 while searching for gold.  De Soto used plated armor, war horses and war dogs to fight against the Native Americans he came across.  His soldiers also brought diseases, such as Small Pox, which killed large amounts of Native Americans.</a:t>
            </a:r>
          </a:p>
          <a:p>
            <a:pPr>
              <a:spcBef>
                <a:spcPct val="0"/>
              </a:spcBef>
            </a:pPr>
            <a:r>
              <a:rPr lang="en-US"/>
              <a:t>In 1566, Spain created </a:t>
            </a:r>
            <a:r>
              <a:rPr lang="en-US">
                <a:solidFill>
                  <a:srgbClr val="FF1907"/>
                </a:solidFill>
              </a:rPr>
              <a:t>missions</a:t>
            </a:r>
            <a:r>
              <a:rPr lang="en-US"/>
              <a:t> (religious outposts) on Georgia’s barrier islands.</a:t>
            </a:r>
            <a:endParaRPr lang="en-US" sz="3700"/>
          </a:p>
          <a:p>
            <a:pPr>
              <a:spcBef>
                <a:spcPct val="0"/>
              </a:spcBef>
              <a:buFontTx/>
              <a:buNone/>
            </a:pPr>
            <a:endParaRPr lang="en-US" sz="2600"/>
          </a:p>
        </p:txBody>
      </p:sp>
      <p:sp>
        <p:nvSpPr>
          <p:cNvPr id="4" name="Text Box 8"/>
          <p:cNvSpPr txBox="1">
            <a:spLocks noChangeArrowheads="1"/>
          </p:cNvSpPr>
          <p:nvPr/>
        </p:nvSpPr>
        <p:spPr bwMode="auto">
          <a:xfrm>
            <a:off x="533400" y="1143000"/>
            <a:ext cx="358140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5" name="Text Box 8"/>
          <p:cNvSpPr txBox="1">
            <a:spLocks noChangeArrowheads="1"/>
          </p:cNvSpPr>
          <p:nvPr/>
        </p:nvSpPr>
        <p:spPr bwMode="auto">
          <a:xfrm>
            <a:off x="4800600" y="5029200"/>
            <a:ext cx="167640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a:xfrm>
            <a:off x="0" y="228600"/>
            <a:ext cx="9144000" cy="990600"/>
          </a:xfrm>
        </p:spPr>
        <p:txBody>
          <a:bodyPr/>
          <a:lstStyle/>
          <a:p>
            <a:r>
              <a:rPr lang="en-US" sz="4600"/>
              <a:t>Civil Rights (1940’s and 1950’s)</a:t>
            </a:r>
          </a:p>
        </p:txBody>
      </p:sp>
      <p:sp>
        <p:nvSpPr>
          <p:cNvPr id="197635" name="Rectangle 3"/>
          <p:cNvSpPr>
            <a:spLocks noGrp="1" noChangeArrowheads="1"/>
          </p:cNvSpPr>
          <p:nvPr>
            <p:ph type="body" idx="1"/>
          </p:nvPr>
        </p:nvSpPr>
        <p:spPr>
          <a:xfrm>
            <a:off x="457200" y="1371600"/>
            <a:ext cx="8458200" cy="5486400"/>
          </a:xfrm>
          <a:noFill/>
          <a:ln/>
        </p:spPr>
        <p:txBody>
          <a:bodyPr/>
          <a:lstStyle/>
          <a:p>
            <a:pPr>
              <a:lnSpc>
                <a:spcPct val="80000"/>
              </a:lnSpc>
            </a:pPr>
            <a:r>
              <a:rPr lang="en-US" sz="2800" dirty="0">
                <a:solidFill>
                  <a:srgbClr val="FF1907"/>
                </a:solidFill>
              </a:rPr>
              <a:t>Herman Talmadge </a:t>
            </a:r>
            <a:r>
              <a:rPr lang="en-US" sz="2800" dirty="0"/>
              <a:t>– Son of Eugene Talmadge.  Won the special election as GA’s  </a:t>
            </a:r>
            <a:r>
              <a:rPr lang="en-US" sz="2800" dirty="0">
                <a:solidFill>
                  <a:srgbClr val="FF1907"/>
                </a:solidFill>
              </a:rPr>
              <a:t>Governor in 1946</a:t>
            </a:r>
            <a:r>
              <a:rPr lang="en-US" sz="2800" dirty="0"/>
              <a:t> after the death of his father.  Elected to the U.S. Senate in 1956 (served until 1980) where he worked to create laws to help the rural regions of GA.</a:t>
            </a:r>
          </a:p>
          <a:p>
            <a:pPr>
              <a:lnSpc>
                <a:spcPct val="80000"/>
              </a:lnSpc>
            </a:pPr>
            <a:r>
              <a:rPr lang="en-US" sz="2800" dirty="0">
                <a:solidFill>
                  <a:srgbClr val="FF1907"/>
                </a:solidFill>
              </a:rPr>
              <a:t>Benjamin </a:t>
            </a:r>
            <a:r>
              <a:rPr lang="en-US" sz="2800" dirty="0" smtClean="0">
                <a:solidFill>
                  <a:srgbClr val="FF1907"/>
                </a:solidFill>
              </a:rPr>
              <a:t>Mays</a:t>
            </a:r>
            <a:r>
              <a:rPr lang="en-US" sz="2800" dirty="0" smtClean="0"/>
              <a:t> </a:t>
            </a:r>
            <a:r>
              <a:rPr lang="en-US" sz="2800" dirty="0"/>
              <a:t>– President of Morehouse College in Atlanta.  The ideas taught by </a:t>
            </a:r>
            <a:r>
              <a:rPr lang="en-US" sz="2800" dirty="0" smtClean="0"/>
              <a:t>Mays </a:t>
            </a:r>
            <a:r>
              <a:rPr lang="en-US" sz="2800" dirty="0"/>
              <a:t>became central to the language used by Martin Luther King, Jr.   </a:t>
            </a:r>
          </a:p>
          <a:p>
            <a:pPr>
              <a:lnSpc>
                <a:spcPct val="80000"/>
              </a:lnSpc>
            </a:pPr>
            <a:r>
              <a:rPr lang="en-US" sz="2800" dirty="0">
                <a:solidFill>
                  <a:srgbClr val="FF1907"/>
                </a:solidFill>
              </a:rPr>
              <a:t>Primary</a:t>
            </a:r>
            <a:r>
              <a:rPr lang="en-US" sz="2800" dirty="0"/>
              <a:t> – Election held to determine the candidates in an upcoming political election.  </a:t>
            </a:r>
          </a:p>
          <a:p>
            <a:pPr>
              <a:lnSpc>
                <a:spcPct val="80000"/>
              </a:lnSpc>
            </a:pPr>
            <a:r>
              <a:rPr lang="en-US" sz="2800" dirty="0">
                <a:solidFill>
                  <a:srgbClr val="FF1907"/>
                </a:solidFill>
              </a:rPr>
              <a:t>White Primary</a:t>
            </a:r>
            <a:r>
              <a:rPr lang="en-US" sz="2800" dirty="0"/>
              <a:t> – Election where only people who are white are allowed to participate.  Outlawed in 1946.  </a:t>
            </a:r>
          </a:p>
        </p:txBody>
      </p:sp>
      <p:sp>
        <p:nvSpPr>
          <p:cNvPr id="4" name="Text Box 8"/>
          <p:cNvSpPr txBox="1">
            <a:spLocks noChangeArrowheads="1"/>
          </p:cNvSpPr>
          <p:nvPr/>
        </p:nvSpPr>
        <p:spPr bwMode="auto">
          <a:xfrm>
            <a:off x="666162" y="1371600"/>
            <a:ext cx="32766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601980" y="2057400"/>
            <a:ext cx="11430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689610" y="3490169"/>
            <a:ext cx="27051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704850" y="4953000"/>
            <a:ext cx="14478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689610" y="5715000"/>
            <a:ext cx="251079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42" presetClass="exit" presetSubtype="0" fill="hold" grpId="0" nodeType="clickEffect">
                                  <p:stCondLst>
                                    <p:cond delay="0"/>
                                  </p:stCondLst>
                                  <p:childTnLst>
                                    <p:animEffect transition="out" filter="fade">
                                      <p:cBhvr>
                                        <p:cTn id="34" dur="1000"/>
                                        <p:tgtEl>
                                          <p:spTgt spid="8"/>
                                        </p:tgtEl>
                                      </p:cBhvr>
                                    </p:animEffect>
                                    <p:anim calcmode="lin" valueType="num">
                                      <p:cBhvr>
                                        <p:cTn id="35" dur="1000"/>
                                        <p:tgtEl>
                                          <p:spTgt spid="8"/>
                                        </p:tgtEl>
                                        <p:attrNameLst>
                                          <p:attrName>ppt_x</p:attrName>
                                        </p:attrNameLst>
                                      </p:cBhvr>
                                      <p:tavLst>
                                        <p:tav tm="0">
                                          <p:val>
                                            <p:strVal val="ppt_x"/>
                                          </p:val>
                                        </p:tav>
                                        <p:tav tm="100000">
                                          <p:val>
                                            <p:strVal val="ppt_x"/>
                                          </p:val>
                                        </p:tav>
                                      </p:tavLst>
                                    </p:anim>
                                    <p:anim calcmode="lin" valueType="num">
                                      <p:cBhvr>
                                        <p:cTn id="36" dur="1000"/>
                                        <p:tgtEl>
                                          <p:spTgt spid="8"/>
                                        </p:tgtEl>
                                        <p:attrNameLst>
                                          <p:attrName>ppt_y</p:attrName>
                                        </p:attrNameLst>
                                      </p:cBhvr>
                                      <p:tavLst>
                                        <p:tav tm="0">
                                          <p:val>
                                            <p:strVal val="ppt_y"/>
                                          </p:val>
                                        </p:tav>
                                        <p:tav tm="100000">
                                          <p:val>
                                            <p:strVal val="ppt_y+.1"/>
                                          </p:val>
                                        </p:tav>
                                      </p:tavLst>
                                    </p:anim>
                                    <p:set>
                                      <p:cBhvr>
                                        <p:cTn id="37" dur="1" fill="hold">
                                          <p:stCondLst>
                                            <p:cond delay="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a:xfrm>
            <a:off x="0" y="0"/>
            <a:ext cx="9144000" cy="990600"/>
          </a:xfrm>
        </p:spPr>
        <p:txBody>
          <a:bodyPr/>
          <a:lstStyle/>
          <a:p>
            <a:r>
              <a:rPr lang="en-US" sz="4400"/>
              <a:t>Civil Rights (1940’s &amp; 1950’s)</a:t>
            </a:r>
          </a:p>
        </p:txBody>
      </p:sp>
      <p:sp>
        <p:nvSpPr>
          <p:cNvPr id="199683" name="Rectangle 3"/>
          <p:cNvSpPr>
            <a:spLocks noGrp="1" noChangeArrowheads="1"/>
          </p:cNvSpPr>
          <p:nvPr>
            <p:ph type="body" idx="1"/>
          </p:nvPr>
        </p:nvSpPr>
        <p:spPr>
          <a:xfrm>
            <a:off x="457200" y="914400"/>
            <a:ext cx="8458200" cy="5943600"/>
          </a:xfrm>
          <a:noFill/>
          <a:ln/>
        </p:spPr>
        <p:txBody>
          <a:bodyPr/>
          <a:lstStyle/>
          <a:p>
            <a:pPr>
              <a:lnSpc>
                <a:spcPct val="90000"/>
              </a:lnSpc>
            </a:pPr>
            <a:r>
              <a:rPr lang="en-US" sz="2600" dirty="0">
                <a:solidFill>
                  <a:srgbClr val="FF1907"/>
                </a:solidFill>
              </a:rPr>
              <a:t>Brown v. Board of Education</a:t>
            </a:r>
            <a:r>
              <a:rPr lang="en-US" sz="2600" dirty="0"/>
              <a:t> – </a:t>
            </a:r>
            <a:r>
              <a:rPr lang="en-US" sz="2600" dirty="0" smtClean="0"/>
              <a:t>1954 </a:t>
            </a:r>
            <a:r>
              <a:rPr lang="en-US" sz="2600" dirty="0"/>
              <a:t>Supreme Court case. Struck down “separate but equal” concept; schools were to be integrated.</a:t>
            </a:r>
          </a:p>
          <a:p>
            <a:pPr>
              <a:lnSpc>
                <a:spcPct val="90000"/>
              </a:lnSpc>
            </a:pPr>
            <a:r>
              <a:rPr lang="en-US" sz="2600" dirty="0">
                <a:solidFill>
                  <a:srgbClr val="FF1907"/>
                </a:solidFill>
              </a:rPr>
              <a:t>Martin Luther King, Jr.</a:t>
            </a:r>
            <a:r>
              <a:rPr lang="en-US" sz="2600" dirty="0"/>
              <a:t> – Graduated from Morehouse College in 1946.  Pastor of his own church in Montgomery, Alabama by 1954.  Dr. King committed himself to the civil rights movement after the arrest of Rosa Parks in 1955.</a:t>
            </a:r>
          </a:p>
          <a:p>
            <a:pPr>
              <a:lnSpc>
                <a:spcPct val="90000"/>
              </a:lnSpc>
            </a:pPr>
            <a:r>
              <a:rPr lang="en-US" sz="2600" dirty="0">
                <a:solidFill>
                  <a:srgbClr val="FF1907"/>
                </a:solidFill>
              </a:rPr>
              <a:t>Rosa Parks</a:t>
            </a:r>
            <a:r>
              <a:rPr lang="en-US" sz="2600" dirty="0"/>
              <a:t> - African American woman who refused to give up her bus seat to whites in Montgomery, AL.  The African American community in Alabama united together to boycott the bus company.</a:t>
            </a:r>
          </a:p>
          <a:p>
            <a:pPr>
              <a:lnSpc>
                <a:spcPct val="90000"/>
              </a:lnSpc>
            </a:pPr>
            <a:r>
              <a:rPr lang="en-US" sz="2600" dirty="0">
                <a:solidFill>
                  <a:srgbClr val="FF1907"/>
                </a:solidFill>
              </a:rPr>
              <a:t>1956 State Flag</a:t>
            </a:r>
            <a:r>
              <a:rPr lang="en-US" sz="2600" dirty="0"/>
              <a:t> – GA’s flag was changed to reflect GA’s past.  The new flag added the Confederate battle flag (known as the stars and bars).</a:t>
            </a:r>
          </a:p>
        </p:txBody>
      </p:sp>
      <p:sp>
        <p:nvSpPr>
          <p:cNvPr id="4" name="Text Box 8"/>
          <p:cNvSpPr txBox="1">
            <a:spLocks noChangeArrowheads="1"/>
          </p:cNvSpPr>
          <p:nvPr/>
        </p:nvSpPr>
        <p:spPr bwMode="auto">
          <a:xfrm>
            <a:off x="739140" y="914400"/>
            <a:ext cx="438531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723900" y="2133600"/>
            <a:ext cx="354330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6" name="Text Box 8"/>
          <p:cNvSpPr txBox="1">
            <a:spLocks noChangeArrowheads="1"/>
          </p:cNvSpPr>
          <p:nvPr/>
        </p:nvSpPr>
        <p:spPr bwMode="auto">
          <a:xfrm>
            <a:off x="723900" y="3962400"/>
            <a:ext cx="194310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7" name="Text Box 8"/>
          <p:cNvSpPr txBox="1">
            <a:spLocks noChangeArrowheads="1"/>
          </p:cNvSpPr>
          <p:nvPr/>
        </p:nvSpPr>
        <p:spPr bwMode="auto">
          <a:xfrm>
            <a:off x="723900" y="5486400"/>
            <a:ext cx="255270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a:xfrm>
            <a:off x="0" y="0"/>
            <a:ext cx="9144000" cy="990600"/>
          </a:xfrm>
        </p:spPr>
        <p:txBody>
          <a:bodyPr/>
          <a:lstStyle/>
          <a:p>
            <a:r>
              <a:rPr lang="en-US" sz="4400"/>
              <a:t>Civil Rights (1960’s &amp; 1970’s)</a:t>
            </a:r>
          </a:p>
        </p:txBody>
      </p:sp>
      <p:sp>
        <p:nvSpPr>
          <p:cNvPr id="201731" name="Rectangle 3"/>
          <p:cNvSpPr>
            <a:spLocks noGrp="1" noChangeArrowheads="1"/>
          </p:cNvSpPr>
          <p:nvPr>
            <p:ph type="body" idx="1"/>
          </p:nvPr>
        </p:nvSpPr>
        <p:spPr>
          <a:xfrm>
            <a:off x="457200" y="914400"/>
            <a:ext cx="8458200" cy="5943600"/>
          </a:xfrm>
          <a:noFill/>
          <a:ln/>
        </p:spPr>
        <p:txBody>
          <a:bodyPr/>
          <a:lstStyle/>
          <a:p>
            <a:r>
              <a:rPr lang="en-US" sz="3000">
                <a:solidFill>
                  <a:srgbClr val="FF1907"/>
                </a:solidFill>
              </a:rPr>
              <a:t>Student Non-Violent Coordinating Committee </a:t>
            </a:r>
            <a:r>
              <a:rPr lang="en-US" sz="3000"/>
              <a:t>(</a:t>
            </a:r>
            <a:r>
              <a:rPr lang="en-US" sz="3000">
                <a:solidFill>
                  <a:srgbClr val="FF1907"/>
                </a:solidFill>
              </a:rPr>
              <a:t>SNCC</a:t>
            </a:r>
            <a:r>
              <a:rPr lang="en-US" sz="3000"/>
              <a:t>) – Peacefully challenged segregated bus system in Albany, Georgia. Nearly 500 people jailed in the boycotts/demonstrations.  Biracial committee formed to study concerns of African Americans</a:t>
            </a:r>
          </a:p>
          <a:p>
            <a:r>
              <a:rPr lang="en-US" sz="3000">
                <a:solidFill>
                  <a:srgbClr val="FF1907"/>
                </a:solidFill>
              </a:rPr>
              <a:t>Sibley Commission</a:t>
            </a:r>
            <a:r>
              <a:rPr lang="en-US" sz="3000"/>
              <a:t> - Found that most Georgians would rather close schools than integrate.</a:t>
            </a:r>
          </a:p>
          <a:p>
            <a:r>
              <a:rPr lang="en-US" sz="3000"/>
              <a:t>1961: </a:t>
            </a:r>
            <a:r>
              <a:rPr lang="en-US" sz="3000">
                <a:solidFill>
                  <a:srgbClr val="FF0000"/>
                </a:solidFill>
              </a:rPr>
              <a:t>Charlayne Hunter</a:t>
            </a:r>
            <a:r>
              <a:rPr lang="en-US" sz="3000"/>
              <a:t> and </a:t>
            </a:r>
            <a:r>
              <a:rPr lang="en-US" sz="3000">
                <a:solidFill>
                  <a:srgbClr val="FF0000"/>
                </a:solidFill>
              </a:rPr>
              <a:t>Hamilton Holmes</a:t>
            </a:r>
            <a:r>
              <a:rPr lang="en-US" sz="3000"/>
              <a:t> first African American students at </a:t>
            </a:r>
            <a:r>
              <a:rPr lang="en-US" sz="3000">
                <a:solidFill>
                  <a:srgbClr val="FF0000"/>
                </a:solidFill>
              </a:rPr>
              <a:t>UGA.</a:t>
            </a:r>
            <a:endParaRPr lang="en-US" sz="3100"/>
          </a:p>
        </p:txBody>
      </p:sp>
      <p:sp>
        <p:nvSpPr>
          <p:cNvPr id="4" name="Text Box 8"/>
          <p:cNvSpPr txBox="1">
            <a:spLocks noChangeArrowheads="1"/>
          </p:cNvSpPr>
          <p:nvPr/>
        </p:nvSpPr>
        <p:spPr bwMode="auto">
          <a:xfrm>
            <a:off x="731520" y="1066800"/>
            <a:ext cx="826008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723900" y="3886200"/>
            <a:ext cx="34671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1867096" y="5334000"/>
            <a:ext cx="314325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5715000" y="5334000"/>
            <a:ext cx="32766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6553200" y="5791200"/>
            <a:ext cx="15240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9" name="Text Box 8"/>
          <p:cNvSpPr txBox="1">
            <a:spLocks noChangeArrowheads="1"/>
          </p:cNvSpPr>
          <p:nvPr/>
        </p:nvSpPr>
        <p:spPr bwMode="auto">
          <a:xfrm>
            <a:off x="731520" y="1512332"/>
            <a:ext cx="15240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9"/>
                                        </p:tgtEl>
                                      </p:cBhvr>
                                    </p:animEffect>
                                    <p:anim calcmode="lin" valueType="num">
                                      <p:cBhvr>
                                        <p:cTn id="7" dur="1000"/>
                                        <p:tgtEl>
                                          <p:spTgt spid="9"/>
                                        </p:tgtEl>
                                        <p:attrNameLst>
                                          <p:attrName>ppt_x</p:attrName>
                                        </p:attrNameLst>
                                      </p:cBhvr>
                                      <p:tavLst>
                                        <p:tav tm="0">
                                          <p:val>
                                            <p:strVal val="ppt_x"/>
                                          </p:val>
                                        </p:tav>
                                        <p:tav tm="100000">
                                          <p:val>
                                            <p:strVal val="ppt_x"/>
                                          </p:val>
                                        </p:tav>
                                      </p:tavLst>
                                    </p:anim>
                                    <p:anim calcmode="lin" valueType="num">
                                      <p:cBhvr>
                                        <p:cTn id="8" dur="1000"/>
                                        <p:tgtEl>
                                          <p:spTgt spid="9"/>
                                        </p:tgtEl>
                                        <p:attrNameLst>
                                          <p:attrName>ppt_y</p:attrName>
                                        </p:attrNameLst>
                                      </p:cBhvr>
                                      <p:tavLst>
                                        <p:tav tm="0">
                                          <p:val>
                                            <p:strVal val="ppt_y"/>
                                          </p:val>
                                        </p:tav>
                                        <p:tav tm="100000">
                                          <p:val>
                                            <p:strVal val="ppt_y+.1"/>
                                          </p:val>
                                        </p:tav>
                                      </p:tavLst>
                                    </p:anim>
                                    <p:set>
                                      <p:cBhvr>
                                        <p:cTn id="9" dur="1" fill="hold">
                                          <p:stCondLst>
                                            <p:cond delay="999"/>
                                          </p:stCondLst>
                                        </p:cTn>
                                        <p:tgtEl>
                                          <p:spTgt spid="9"/>
                                        </p:tgtEl>
                                        <p:attrNameLst>
                                          <p:attrName>style.visibility</p:attrName>
                                        </p:attrNameLst>
                                      </p:cBhvr>
                                      <p:to>
                                        <p:strVal val="hidden"/>
                                      </p:to>
                                    </p:set>
                                  </p:childTnLst>
                                </p:cTn>
                              </p:par>
                              <p:par>
                                <p:cTn id="10" presetID="42" presetClass="exit" presetSubtype="0" fill="hold" grpId="0" nodeType="withEffect">
                                  <p:stCondLst>
                                    <p:cond delay="0"/>
                                  </p:stCondLst>
                                  <p:childTnLst>
                                    <p:animEffect transition="out" filter="fade">
                                      <p:cBhvr>
                                        <p:cTn id="11" dur="1000"/>
                                        <p:tgtEl>
                                          <p:spTgt spid="4"/>
                                        </p:tgtEl>
                                      </p:cBhvr>
                                    </p:animEffect>
                                    <p:anim calcmode="lin" valueType="num">
                                      <p:cBhvr>
                                        <p:cTn id="12" dur="1000"/>
                                        <p:tgtEl>
                                          <p:spTgt spid="4"/>
                                        </p:tgtEl>
                                        <p:attrNameLst>
                                          <p:attrName>ppt_x</p:attrName>
                                        </p:attrNameLst>
                                      </p:cBhvr>
                                      <p:tavLst>
                                        <p:tav tm="0">
                                          <p:val>
                                            <p:strVal val="ppt_x"/>
                                          </p:val>
                                        </p:tav>
                                        <p:tav tm="100000">
                                          <p:val>
                                            <p:strVal val="ppt_x"/>
                                          </p:val>
                                        </p:tav>
                                      </p:tavLst>
                                    </p:anim>
                                    <p:anim calcmode="lin" valueType="num">
                                      <p:cBhvr>
                                        <p:cTn id="13" dur="1000"/>
                                        <p:tgtEl>
                                          <p:spTgt spid="4"/>
                                        </p:tgtEl>
                                        <p:attrNameLst>
                                          <p:attrName>ppt_y</p:attrName>
                                        </p:attrNameLst>
                                      </p:cBhvr>
                                      <p:tavLst>
                                        <p:tav tm="0">
                                          <p:val>
                                            <p:strVal val="ppt_y"/>
                                          </p:val>
                                        </p:tav>
                                        <p:tav tm="100000">
                                          <p:val>
                                            <p:strVal val="ppt_y+.1"/>
                                          </p:val>
                                        </p:tav>
                                      </p:tavLst>
                                    </p:anim>
                                    <p:set>
                                      <p:cBhvr>
                                        <p:cTn id="14" dur="1" fill="hold">
                                          <p:stCondLst>
                                            <p:cond delay="999"/>
                                          </p:stCondLst>
                                        </p:cTn>
                                        <p:tgtEl>
                                          <p:spTgt spid="4"/>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42" presetClass="exit" presetSubtype="0" fill="hold" grpId="0" nodeType="clickEffect">
                                  <p:stCondLst>
                                    <p:cond delay="0"/>
                                  </p:stCondLst>
                                  <p:childTnLst>
                                    <p:animEffect transition="out" filter="fade">
                                      <p:cBhvr>
                                        <p:cTn id="18" dur="1000"/>
                                        <p:tgtEl>
                                          <p:spTgt spid="5"/>
                                        </p:tgtEl>
                                      </p:cBhvr>
                                    </p:animEffect>
                                    <p:anim calcmode="lin" valueType="num">
                                      <p:cBhvr>
                                        <p:cTn id="19" dur="1000"/>
                                        <p:tgtEl>
                                          <p:spTgt spid="5"/>
                                        </p:tgtEl>
                                        <p:attrNameLst>
                                          <p:attrName>ppt_x</p:attrName>
                                        </p:attrNameLst>
                                      </p:cBhvr>
                                      <p:tavLst>
                                        <p:tav tm="0">
                                          <p:val>
                                            <p:strVal val="ppt_x"/>
                                          </p:val>
                                        </p:tav>
                                        <p:tav tm="100000">
                                          <p:val>
                                            <p:strVal val="ppt_x"/>
                                          </p:val>
                                        </p:tav>
                                      </p:tavLst>
                                    </p:anim>
                                    <p:anim calcmode="lin" valueType="num">
                                      <p:cBhvr>
                                        <p:cTn id="20" dur="1000"/>
                                        <p:tgtEl>
                                          <p:spTgt spid="5"/>
                                        </p:tgtEl>
                                        <p:attrNameLst>
                                          <p:attrName>ppt_y</p:attrName>
                                        </p:attrNameLst>
                                      </p:cBhvr>
                                      <p:tavLst>
                                        <p:tav tm="0">
                                          <p:val>
                                            <p:strVal val="ppt_y"/>
                                          </p:val>
                                        </p:tav>
                                        <p:tav tm="100000">
                                          <p:val>
                                            <p:strVal val="ppt_y+.1"/>
                                          </p:val>
                                        </p:tav>
                                      </p:tavLst>
                                    </p:anim>
                                    <p:set>
                                      <p:cBhvr>
                                        <p:cTn id="21" dur="1" fill="hold">
                                          <p:stCondLst>
                                            <p:cond delay="999"/>
                                          </p:stCondLst>
                                        </p:cTn>
                                        <p:tgtEl>
                                          <p:spTgt spid="5"/>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42" presetClass="exit" presetSubtype="0" fill="hold" grpId="0" nodeType="clickEffect">
                                  <p:stCondLst>
                                    <p:cond delay="0"/>
                                  </p:stCondLst>
                                  <p:childTnLst>
                                    <p:animEffect transition="out" filter="fade">
                                      <p:cBhvr>
                                        <p:cTn id="25" dur="1000"/>
                                        <p:tgtEl>
                                          <p:spTgt spid="6"/>
                                        </p:tgtEl>
                                      </p:cBhvr>
                                    </p:animEffect>
                                    <p:anim calcmode="lin" valueType="num">
                                      <p:cBhvr>
                                        <p:cTn id="26" dur="1000"/>
                                        <p:tgtEl>
                                          <p:spTgt spid="6"/>
                                        </p:tgtEl>
                                        <p:attrNameLst>
                                          <p:attrName>ppt_x</p:attrName>
                                        </p:attrNameLst>
                                      </p:cBhvr>
                                      <p:tavLst>
                                        <p:tav tm="0">
                                          <p:val>
                                            <p:strVal val="ppt_x"/>
                                          </p:val>
                                        </p:tav>
                                        <p:tav tm="100000">
                                          <p:val>
                                            <p:strVal val="ppt_x"/>
                                          </p:val>
                                        </p:tav>
                                      </p:tavLst>
                                    </p:anim>
                                    <p:anim calcmode="lin" valueType="num">
                                      <p:cBhvr>
                                        <p:cTn id="27" dur="1000"/>
                                        <p:tgtEl>
                                          <p:spTgt spid="6"/>
                                        </p:tgtEl>
                                        <p:attrNameLst>
                                          <p:attrName>ppt_y</p:attrName>
                                        </p:attrNameLst>
                                      </p:cBhvr>
                                      <p:tavLst>
                                        <p:tav tm="0">
                                          <p:val>
                                            <p:strVal val="ppt_y"/>
                                          </p:val>
                                        </p:tav>
                                        <p:tav tm="100000">
                                          <p:val>
                                            <p:strVal val="ppt_y+.1"/>
                                          </p:val>
                                        </p:tav>
                                      </p:tavLst>
                                    </p:anim>
                                    <p:set>
                                      <p:cBhvr>
                                        <p:cTn id="28" dur="1" fill="hold">
                                          <p:stCondLst>
                                            <p:cond delay="999"/>
                                          </p:stCondLst>
                                        </p:cTn>
                                        <p:tgtEl>
                                          <p:spTgt spid="6"/>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42" presetClass="exit" presetSubtype="0" fill="hold" grpId="0" nodeType="clickEffect">
                                  <p:stCondLst>
                                    <p:cond delay="0"/>
                                  </p:stCondLst>
                                  <p:childTnLst>
                                    <p:animEffect transition="out" filter="fade">
                                      <p:cBhvr>
                                        <p:cTn id="32" dur="1000"/>
                                        <p:tgtEl>
                                          <p:spTgt spid="7"/>
                                        </p:tgtEl>
                                      </p:cBhvr>
                                    </p:animEffect>
                                    <p:anim calcmode="lin" valueType="num">
                                      <p:cBhvr>
                                        <p:cTn id="33" dur="1000"/>
                                        <p:tgtEl>
                                          <p:spTgt spid="7"/>
                                        </p:tgtEl>
                                        <p:attrNameLst>
                                          <p:attrName>ppt_x</p:attrName>
                                        </p:attrNameLst>
                                      </p:cBhvr>
                                      <p:tavLst>
                                        <p:tav tm="0">
                                          <p:val>
                                            <p:strVal val="ppt_x"/>
                                          </p:val>
                                        </p:tav>
                                        <p:tav tm="100000">
                                          <p:val>
                                            <p:strVal val="ppt_x"/>
                                          </p:val>
                                        </p:tav>
                                      </p:tavLst>
                                    </p:anim>
                                    <p:anim calcmode="lin" valueType="num">
                                      <p:cBhvr>
                                        <p:cTn id="34" dur="1000"/>
                                        <p:tgtEl>
                                          <p:spTgt spid="7"/>
                                        </p:tgtEl>
                                        <p:attrNameLst>
                                          <p:attrName>ppt_y</p:attrName>
                                        </p:attrNameLst>
                                      </p:cBhvr>
                                      <p:tavLst>
                                        <p:tav tm="0">
                                          <p:val>
                                            <p:strVal val="ppt_y"/>
                                          </p:val>
                                        </p:tav>
                                        <p:tav tm="100000">
                                          <p:val>
                                            <p:strVal val="ppt_y+.1"/>
                                          </p:val>
                                        </p:tav>
                                      </p:tavLst>
                                    </p:anim>
                                    <p:set>
                                      <p:cBhvr>
                                        <p:cTn id="35" dur="1" fill="hold">
                                          <p:stCondLst>
                                            <p:cond delay="999"/>
                                          </p:stCondLst>
                                        </p:cTn>
                                        <p:tgtEl>
                                          <p:spTgt spid="7"/>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42" presetClass="exit" presetSubtype="0" fill="hold" grpId="0" nodeType="clickEffect">
                                  <p:stCondLst>
                                    <p:cond delay="0"/>
                                  </p:stCondLst>
                                  <p:childTnLst>
                                    <p:animEffect transition="out" filter="fade">
                                      <p:cBhvr>
                                        <p:cTn id="39" dur="1000"/>
                                        <p:tgtEl>
                                          <p:spTgt spid="8"/>
                                        </p:tgtEl>
                                      </p:cBhvr>
                                    </p:animEffect>
                                    <p:anim calcmode="lin" valueType="num">
                                      <p:cBhvr>
                                        <p:cTn id="40" dur="1000"/>
                                        <p:tgtEl>
                                          <p:spTgt spid="8"/>
                                        </p:tgtEl>
                                        <p:attrNameLst>
                                          <p:attrName>ppt_x</p:attrName>
                                        </p:attrNameLst>
                                      </p:cBhvr>
                                      <p:tavLst>
                                        <p:tav tm="0">
                                          <p:val>
                                            <p:strVal val="ppt_x"/>
                                          </p:val>
                                        </p:tav>
                                        <p:tav tm="100000">
                                          <p:val>
                                            <p:strVal val="ppt_x"/>
                                          </p:val>
                                        </p:tav>
                                      </p:tavLst>
                                    </p:anim>
                                    <p:anim calcmode="lin" valueType="num">
                                      <p:cBhvr>
                                        <p:cTn id="41" dur="1000"/>
                                        <p:tgtEl>
                                          <p:spTgt spid="8"/>
                                        </p:tgtEl>
                                        <p:attrNameLst>
                                          <p:attrName>ppt_y</p:attrName>
                                        </p:attrNameLst>
                                      </p:cBhvr>
                                      <p:tavLst>
                                        <p:tav tm="0">
                                          <p:val>
                                            <p:strVal val="ppt_y"/>
                                          </p:val>
                                        </p:tav>
                                        <p:tav tm="100000">
                                          <p:val>
                                            <p:strVal val="ppt_y+.1"/>
                                          </p:val>
                                        </p:tav>
                                      </p:tavLst>
                                    </p:anim>
                                    <p:set>
                                      <p:cBhvr>
                                        <p:cTn id="42" dur="1" fill="hold">
                                          <p:stCondLst>
                                            <p:cond delay="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3778" name="Rectangle 2"/>
          <p:cNvSpPr>
            <a:spLocks noGrp="1" noChangeArrowheads="1"/>
          </p:cNvSpPr>
          <p:nvPr>
            <p:ph type="title"/>
          </p:nvPr>
        </p:nvSpPr>
        <p:spPr>
          <a:xfrm>
            <a:off x="0" y="0"/>
            <a:ext cx="9144000" cy="990600"/>
          </a:xfrm>
        </p:spPr>
        <p:txBody>
          <a:bodyPr/>
          <a:lstStyle/>
          <a:p>
            <a:r>
              <a:rPr lang="en-US" sz="4400"/>
              <a:t>Civil Rights (1960’s &amp; 1970’s)</a:t>
            </a:r>
          </a:p>
        </p:txBody>
      </p:sp>
      <p:sp>
        <p:nvSpPr>
          <p:cNvPr id="203779" name="Rectangle 3"/>
          <p:cNvSpPr>
            <a:spLocks noGrp="1" noChangeArrowheads="1"/>
          </p:cNvSpPr>
          <p:nvPr>
            <p:ph type="body" idx="1"/>
          </p:nvPr>
        </p:nvSpPr>
        <p:spPr>
          <a:xfrm>
            <a:off x="457200" y="914400"/>
            <a:ext cx="8458200" cy="5943600"/>
          </a:xfrm>
          <a:noFill/>
          <a:ln/>
        </p:spPr>
        <p:txBody>
          <a:bodyPr/>
          <a:lstStyle/>
          <a:p>
            <a:r>
              <a:rPr lang="en-US" sz="3400" dirty="0">
                <a:solidFill>
                  <a:srgbClr val="FF1907"/>
                </a:solidFill>
              </a:rPr>
              <a:t>March on Washington</a:t>
            </a:r>
            <a:r>
              <a:rPr lang="en-US" sz="3400" dirty="0"/>
              <a:t> – Political rally held in Washington, D.C. in 1963.  Intended to help African Americans achieve more equality in the job market while also gaining more freedom.  At this rally, Dr. King delivered his “I Have A Dream” speech.  </a:t>
            </a:r>
          </a:p>
          <a:p>
            <a:r>
              <a:rPr lang="en-US" sz="3400" dirty="0">
                <a:solidFill>
                  <a:srgbClr val="FF1907"/>
                </a:solidFill>
              </a:rPr>
              <a:t>Civil Rights Act</a:t>
            </a:r>
            <a:r>
              <a:rPr lang="en-US" sz="3400" dirty="0"/>
              <a:t> - </a:t>
            </a:r>
            <a:r>
              <a:rPr lang="en-US" dirty="0"/>
              <a:t>All public facilities had to be </a:t>
            </a:r>
            <a:r>
              <a:rPr lang="en-US" dirty="0" smtClean="0"/>
              <a:t>integrated (1964).  </a:t>
            </a:r>
            <a:r>
              <a:rPr lang="en-US" dirty="0"/>
              <a:t>Discrimination was prohibited in business and labor unions.</a:t>
            </a:r>
            <a:endParaRPr lang="en-US" sz="3500" dirty="0"/>
          </a:p>
        </p:txBody>
      </p:sp>
      <p:sp>
        <p:nvSpPr>
          <p:cNvPr id="4" name="Text Box 8"/>
          <p:cNvSpPr txBox="1">
            <a:spLocks noChangeArrowheads="1"/>
          </p:cNvSpPr>
          <p:nvPr/>
        </p:nvSpPr>
        <p:spPr bwMode="auto">
          <a:xfrm>
            <a:off x="727710" y="990600"/>
            <a:ext cx="445389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a:p>
        </p:txBody>
      </p:sp>
      <p:sp>
        <p:nvSpPr>
          <p:cNvPr id="5" name="Text Box 8"/>
          <p:cNvSpPr txBox="1">
            <a:spLocks noChangeArrowheads="1"/>
          </p:cNvSpPr>
          <p:nvPr/>
        </p:nvSpPr>
        <p:spPr bwMode="auto">
          <a:xfrm>
            <a:off x="727710" y="4724400"/>
            <a:ext cx="315849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a:p>
        </p:txBody>
      </p:sp>
      <p:sp>
        <p:nvSpPr>
          <p:cNvPr id="6" name="Text Box 8"/>
          <p:cNvSpPr txBox="1">
            <a:spLocks noChangeArrowheads="1"/>
          </p:cNvSpPr>
          <p:nvPr/>
        </p:nvSpPr>
        <p:spPr bwMode="auto">
          <a:xfrm>
            <a:off x="6096000" y="3581400"/>
            <a:ext cx="281940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a:p>
        </p:txBody>
      </p:sp>
      <p:sp>
        <p:nvSpPr>
          <p:cNvPr id="7" name="Text Box 8"/>
          <p:cNvSpPr txBox="1">
            <a:spLocks noChangeArrowheads="1"/>
          </p:cNvSpPr>
          <p:nvPr/>
        </p:nvSpPr>
        <p:spPr bwMode="auto">
          <a:xfrm>
            <a:off x="727710" y="4114800"/>
            <a:ext cx="468249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6"/>
                                        </p:tgtEl>
                                      </p:cBhvr>
                                    </p:animEffect>
                                    <p:anim calcmode="lin" valueType="num">
                                      <p:cBhvr>
                                        <p:cTn id="14" dur="1000"/>
                                        <p:tgtEl>
                                          <p:spTgt spid="6"/>
                                        </p:tgtEl>
                                        <p:attrNameLst>
                                          <p:attrName>ppt_x</p:attrName>
                                        </p:attrNameLst>
                                      </p:cBhvr>
                                      <p:tavLst>
                                        <p:tav tm="0">
                                          <p:val>
                                            <p:strVal val="ppt_x"/>
                                          </p:val>
                                        </p:tav>
                                        <p:tav tm="100000">
                                          <p:val>
                                            <p:strVal val="ppt_x"/>
                                          </p:val>
                                        </p:tav>
                                      </p:tavLst>
                                    </p:anim>
                                    <p:anim calcmode="lin" valueType="num">
                                      <p:cBhvr>
                                        <p:cTn id="15" dur="1000"/>
                                        <p:tgtEl>
                                          <p:spTgt spid="6"/>
                                        </p:tgtEl>
                                        <p:attrNameLst>
                                          <p:attrName>ppt_y</p:attrName>
                                        </p:attrNameLst>
                                      </p:cBhvr>
                                      <p:tavLst>
                                        <p:tav tm="0">
                                          <p:val>
                                            <p:strVal val="ppt_y"/>
                                          </p:val>
                                        </p:tav>
                                        <p:tav tm="100000">
                                          <p:val>
                                            <p:strVal val="ppt_y+.1"/>
                                          </p:val>
                                        </p:tav>
                                      </p:tavLst>
                                    </p:anim>
                                    <p:set>
                                      <p:cBhvr>
                                        <p:cTn id="16" dur="1" fill="hold">
                                          <p:stCondLst>
                                            <p:cond delay="999"/>
                                          </p:stCondLst>
                                        </p:cTn>
                                        <p:tgtEl>
                                          <p:spTgt spid="6"/>
                                        </p:tgtEl>
                                        <p:attrNameLst>
                                          <p:attrName>style.visibility</p:attrName>
                                        </p:attrNameLst>
                                      </p:cBhvr>
                                      <p:to>
                                        <p:strVal val="hidden"/>
                                      </p:to>
                                    </p:set>
                                  </p:childTnLst>
                                </p:cTn>
                              </p:par>
                              <p:par>
                                <p:cTn id="17" presetID="42" presetClass="exit" presetSubtype="0" fill="hold" grpId="0" nodeType="withEffect">
                                  <p:stCondLst>
                                    <p:cond delay="0"/>
                                  </p:stCondLst>
                                  <p:childTnLst>
                                    <p:animEffect transition="out" filter="fade">
                                      <p:cBhvr>
                                        <p:cTn id="18" dur="1000"/>
                                        <p:tgtEl>
                                          <p:spTgt spid="7"/>
                                        </p:tgtEl>
                                      </p:cBhvr>
                                    </p:animEffect>
                                    <p:anim calcmode="lin" valueType="num">
                                      <p:cBhvr>
                                        <p:cTn id="19" dur="1000"/>
                                        <p:tgtEl>
                                          <p:spTgt spid="7"/>
                                        </p:tgtEl>
                                        <p:attrNameLst>
                                          <p:attrName>ppt_x</p:attrName>
                                        </p:attrNameLst>
                                      </p:cBhvr>
                                      <p:tavLst>
                                        <p:tav tm="0">
                                          <p:val>
                                            <p:strVal val="ppt_x"/>
                                          </p:val>
                                        </p:tav>
                                        <p:tav tm="100000">
                                          <p:val>
                                            <p:strVal val="ppt_x"/>
                                          </p:val>
                                        </p:tav>
                                      </p:tavLst>
                                    </p:anim>
                                    <p:anim calcmode="lin" valueType="num">
                                      <p:cBhvr>
                                        <p:cTn id="20" dur="1000"/>
                                        <p:tgtEl>
                                          <p:spTgt spid="7"/>
                                        </p:tgtEl>
                                        <p:attrNameLst>
                                          <p:attrName>ppt_y</p:attrName>
                                        </p:attrNameLst>
                                      </p:cBhvr>
                                      <p:tavLst>
                                        <p:tav tm="0">
                                          <p:val>
                                            <p:strVal val="ppt_y"/>
                                          </p:val>
                                        </p:tav>
                                        <p:tav tm="100000">
                                          <p:val>
                                            <p:strVal val="ppt_y+.1"/>
                                          </p:val>
                                        </p:tav>
                                      </p:tavLst>
                                    </p:anim>
                                    <p:set>
                                      <p:cBhvr>
                                        <p:cTn id="21" dur="1" fill="hold">
                                          <p:stCondLst>
                                            <p:cond delay="999"/>
                                          </p:stCondLst>
                                        </p:cTn>
                                        <p:tgtEl>
                                          <p:spTgt spid="7"/>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42" presetClass="exit" presetSubtype="0" fill="hold" grpId="0" nodeType="clickEffect">
                                  <p:stCondLst>
                                    <p:cond delay="0"/>
                                  </p:stCondLst>
                                  <p:childTnLst>
                                    <p:animEffect transition="out" filter="fade">
                                      <p:cBhvr>
                                        <p:cTn id="25" dur="1000"/>
                                        <p:tgtEl>
                                          <p:spTgt spid="5"/>
                                        </p:tgtEl>
                                      </p:cBhvr>
                                    </p:animEffect>
                                    <p:anim calcmode="lin" valueType="num">
                                      <p:cBhvr>
                                        <p:cTn id="26" dur="1000"/>
                                        <p:tgtEl>
                                          <p:spTgt spid="5"/>
                                        </p:tgtEl>
                                        <p:attrNameLst>
                                          <p:attrName>ppt_x</p:attrName>
                                        </p:attrNameLst>
                                      </p:cBhvr>
                                      <p:tavLst>
                                        <p:tav tm="0">
                                          <p:val>
                                            <p:strVal val="ppt_x"/>
                                          </p:val>
                                        </p:tav>
                                        <p:tav tm="100000">
                                          <p:val>
                                            <p:strVal val="ppt_x"/>
                                          </p:val>
                                        </p:tav>
                                      </p:tavLst>
                                    </p:anim>
                                    <p:anim calcmode="lin" valueType="num">
                                      <p:cBhvr>
                                        <p:cTn id="27" dur="1000"/>
                                        <p:tgtEl>
                                          <p:spTgt spid="5"/>
                                        </p:tgtEl>
                                        <p:attrNameLst>
                                          <p:attrName>ppt_y</p:attrName>
                                        </p:attrNameLst>
                                      </p:cBhvr>
                                      <p:tavLst>
                                        <p:tav tm="0">
                                          <p:val>
                                            <p:strVal val="ppt_y"/>
                                          </p:val>
                                        </p:tav>
                                        <p:tav tm="100000">
                                          <p:val>
                                            <p:strVal val="ppt_y+.1"/>
                                          </p:val>
                                        </p:tav>
                                      </p:tavLst>
                                    </p:anim>
                                    <p:set>
                                      <p:cBhvr>
                                        <p:cTn id="28" dur="1" fill="hold">
                                          <p:stCondLst>
                                            <p:cond delay="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7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a:xfrm>
            <a:off x="0" y="0"/>
            <a:ext cx="9144000" cy="990600"/>
          </a:xfrm>
        </p:spPr>
        <p:txBody>
          <a:bodyPr/>
          <a:lstStyle/>
          <a:p>
            <a:r>
              <a:rPr lang="en-US" sz="4400"/>
              <a:t>Civil Rights (1960’s &amp; 1970’s)</a:t>
            </a:r>
          </a:p>
        </p:txBody>
      </p:sp>
      <p:sp>
        <p:nvSpPr>
          <p:cNvPr id="205827" name="Rectangle 3"/>
          <p:cNvSpPr>
            <a:spLocks noGrp="1" noChangeArrowheads="1"/>
          </p:cNvSpPr>
          <p:nvPr>
            <p:ph type="body" idx="1"/>
          </p:nvPr>
        </p:nvSpPr>
        <p:spPr>
          <a:xfrm>
            <a:off x="457200" y="914400"/>
            <a:ext cx="8458200" cy="5943600"/>
          </a:xfrm>
          <a:noFill/>
          <a:ln/>
        </p:spPr>
        <p:txBody>
          <a:bodyPr/>
          <a:lstStyle/>
          <a:p>
            <a:pPr>
              <a:lnSpc>
                <a:spcPct val="80000"/>
              </a:lnSpc>
            </a:pPr>
            <a:r>
              <a:rPr lang="en-US" sz="2800" dirty="0">
                <a:solidFill>
                  <a:srgbClr val="FF1907"/>
                </a:solidFill>
              </a:rPr>
              <a:t>Maynard Jackson</a:t>
            </a:r>
            <a:r>
              <a:rPr lang="en-US" sz="2800" dirty="0"/>
              <a:t> – Elected mayor of Atlanta in 1973 (1</a:t>
            </a:r>
            <a:r>
              <a:rPr lang="en-US" sz="2800" baseline="30000" dirty="0"/>
              <a:t>st</a:t>
            </a:r>
            <a:r>
              <a:rPr lang="en-US" sz="2800" dirty="0"/>
              <a:t> African American mayor of a major southern city). </a:t>
            </a:r>
            <a:endParaRPr lang="en-US" sz="2800" dirty="0">
              <a:solidFill>
                <a:srgbClr val="FF1907"/>
              </a:solidFill>
            </a:endParaRPr>
          </a:p>
          <a:p>
            <a:pPr>
              <a:lnSpc>
                <a:spcPct val="80000"/>
              </a:lnSpc>
            </a:pPr>
            <a:r>
              <a:rPr lang="en-US" sz="2800" dirty="0">
                <a:solidFill>
                  <a:srgbClr val="FF1907"/>
                </a:solidFill>
              </a:rPr>
              <a:t>Lester Maddox</a:t>
            </a:r>
            <a:r>
              <a:rPr lang="en-US" sz="2800" dirty="0"/>
              <a:t> – Became governor of Georgia in 1967.  Had </a:t>
            </a:r>
            <a:r>
              <a:rPr lang="en-US" sz="2800"/>
              <a:t>forcibly </a:t>
            </a:r>
            <a:r>
              <a:rPr lang="en-US" sz="2800" smtClean="0"/>
              <a:t>removed black </a:t>
            </a:r>
            <a:r>
              <a:rPr lang="en-US" sz="2800" dirty="0"/>
              <a:t>activists who challenged segregation at the restaurant he had owned.  Very popular with Georgians who supported segregation.</a:t>
            </a:r>
          </a:p>
          <a:p>
            <a:pPr>
              <a:lnSpc>
                <a:spcPct val="80000"/>
              </a:lnSpc>
            </a:pPr>
            <a:r>
              <a:rPr lang="en-US" sz="2800" dirty="0">
                <a:solidFill>
                  <a:srgbClr val="FF1907"/>
                </a:solidFill>
              </a:rPr>
              <a:t>Andrew Young</a:t>
            </a:r>
            <a:r>
              <a:rPr lang="en-US" sz="2800" dirty="0"/>
              <a:t> - An aide to </a:t>
            </a:r>
            <a:r>
              <a:rPr lang="en-US" sz="2800" dirty="0">
                <a:solidFill>
                  <a:srgbClr val="FF0000"/>
                </a:solidFill>
              </a:rPr>
              <a:t>Dr. Martin Luther King, Jr.</a:t>
            </a:r>
            <a:r>
              <a:rPr lang="en-US" sz="2800" dirty="0"/>
              <a:t> and Executive director of the SCLC.  In 1972, won election to the U.S. House of Representatives (1</a:t>
            </a:r>
            <a:r>
              <a:rPr lang="en-US" sz="2800" baseline="30000" dirty="0"/>
              <a:t>st</a:t>
            </a:r>
            <a:r>
              <a:rPr lang="en-US" sz="2800" dirty="0"/>
              <a:t> African American from GA to be elected to Congress since the 1860’s).  Elected mayor of Atlanta in 1981.  Served as co-chairman of a committee that helped to bring the </a:t>
            </a:r>
            <a:r>
              <a:rPr lang="en-US" sz="2800" dirty="0">
                <a:solidFill>
                  <a:srgbClr val="FF1907"/>
                </a:solidFill>
              </a:rPr>
              <a:t>1996 Summer Olympics</a:t>
            </a:r>
            <a:r>
              <a:rPr lang="en-US" sz="2800" dirty="0"/>
              <a:t> to Atlanta.</a:t>
            </a:r>
            <a:endParaRPr lang="en-US" sz="3000" dirty="0"/>
          </a:p>
        </p:txBody>
      </p:sp>
      <p:sp>
        <p:nvSpPr>
          <p:cNvPr id="4" name="Text Box 8"/>
          <p:cNvSpPr txBox="1">
            <a:spLocks noChangeArrowheads="1"/>
          </p:cNvSpPr>
          <p:nvPr/>
        </p:nvSpPr>
        <p:spPr bwMode="auto">
          <a:xfrm>
            <a:off x="693420" y="914400"/>
            <a:ext cx="304038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5" name="Text Box 8"/>
          <p:cNvSpPr txBox="1">
            <a:spLocks noChangeArrowheads="1"/>
          </p:cNvSpPr>
          <p:nvPr/>
        </p:nvSpPr>
        <p:spPr bwMode="auto">
          <a:xfrm>
            <a:off x="693420" y="2057400"/>
            <a:ext cx="258318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6" name="Text Box 8"/>
          <p:cNvSpPr txBox="1">
            <a:spLocks noChangeArrowheads="1"/>
          </p:cNvSpPr>
          <p:nvPr/>
        </p:nvSpPr>
        <p:spPr bwMode="auto">
          <a:xfrm>
            <a:off x="693420" y="3853845"/>
            <a:ext cx="260985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7" name="Text Box 8"/>
          <p:cNvSpPr txBox="1">
            <a:spLocks noChangeArrowheads="1"/>
          </p:cNvSpPr>
          <p:nvPr/>
        </p:nvSpPr>
        <p:spPr bwMode="auto">
          <a:xfrm>
            <a:off x="5181600" y="3819406"/>
            <a:ext cx="365760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8" name="Text Box 8"/>
          <p:cNvSpPr txBox="1">
            <a:spLocks noChangeArrowheads="1"/>
          </p:cNvSpPr>
          <p:nvPr/>
        </p:nvSpPr>
        <p:spPr bwMode="auto">
          <a:xfrm>
            <a:off x="693420" y="4195738"/>
            <a:ext cx="152019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9" name="Text Box 8"/>
          <p:cNvSpPr txBox="1">
            <a:spLocks noChangeArrowheads="1"/>
          </p:cNvSpPr>
          <p:nvPr/>
        </p:nvSpPr>
        <p:spPr bwMode="auto">
          <a:xfrm>
            <a:off x="693420" y="6248400"/>
            <a:ext cx="403098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8"/>
                                        </p:tgtEl>
                                      </p:cBhvr>
                                    </p:animEffect>
                                    <p:anim calcmode="lin" valueType="num">
                                      <p:cBhvr>
                                        <p:cTn id="28" dur="1000"/>
                                        <p:tgtEl>
                                          <p:spTgt spid="8"/>
                                        </p:tgtEl>
                                        <p:attrNameLst>
                                          <p:attrName>ppt_x</p:attrName>
                                        </p:attrNameLst>
                                      </p:cBhvr>
                                      <p:tavLst>
                                        <p:tav tm="0">
                                          <p:val>
                                            <p:strVal val="ppt_x"/>
                                          </p:val>
                                        </p:tav>
                                        <p:tav tm="100000">
                                          <p:val>
                                            <p:strVal val="ppt_x"/>
                                          </p:val>
                                        </p:tav>
                                      </p:tavLst>
                                    </p:anim>
                                    <p:anim calcmode="lin" valueType="num">
                                      <p:cBhvr>
                                        <p:cTn id="29" dur="1000"/>
                                        <p:tgtEl>
                                          <p:spTgt spid="8"/>
                                        </p:tgtEl>
                                        <p:attrNameLst>
                                          <p:attrName>ppt_y</p:attrName>
                                        </p:attrNameLst>
                                      </p:cBhvr>
                                      <p:tavLst>
                                        <p:tav tm="0">
                                          <p:val>
                                            <p:strVal val="ppt_y"/>
                                          </p:val>
                                        </p:tav>
                                        <p:tav tm="100000">
                                          <p:val>
                                            <p:strVal val="ppt_y+.1"/>
                                          </p:val>
                                        </p:tav>
                                      </p:tavLst>
                                    </p:anim>
                                    <p:set>
                                      <p:cBhvr>
                                        <p:cTn id="30" dur="1" fill="hold">
                                          <p:stCondLst>
                                            <p:cond delay="999"/>
                                          </p:stCondLst>
                                        </p:cTn>
                                        <p:tgtEl>
                                          <p:spTgt spid="8"/>
                                        </p:tgtEl>
                                        <p:attrNameLst>
                                          <p:attrName>style.visibility</p:attrName>
                                        </p:attrNameLst>
                                      </p:cBhvr>
                                      <p:to>
                                        <p:strVal val="hidden"/>
                                      </p:to>
                                    </p:set>
                                  </p:childTnLst>
                                </p:cTn>
                              </p:par>
                              <p:par>
                                <p:cTn id="31" presetID="42" presetClass="exit" presetSubtype="0" fill="hold" grpId="0" nodeType="withEffect">
                                  <p:stCondLst>
                                    <p:cond delay="0"/>
                                  </p:stCondLst>
                                  <p:childTnLst>
                                    <p:animEffect transition="out" filter="fade">
                                      <p:cBhvr>
                                        <p:cTn id="32" dur="1000"/>
                                        <p:tgtEl>
                                          <p:spTgt spid="7"/>
                                        </p:tgtEl>
                                      </p:cBhvr>
                                    </p:animEffect>
                                    <p:anim calcmode="lin" valueType="num">
                                      <p:cBhvr>
                                        <p:cTn id="33" dur="1000"/>
                                        <p:tgtEl>
                                          <p:spTgt spid="7"/>
                                        </p:tgtEl>
                                        <p:attrNameLst>
                                          <p:attrName>ppt_x</p:attrName>
                                        </p:attrNameLst>
                                      </p:cBhvr>
                                      <p:tavLst>
                                        <p:tav tm="0">
                                          <p:val>
                                            <p:strVal val="ppt_x"/>
                                          </p:val>
                                        </p:tav>
                                        <p:tav tm="100000">
                                          <p:val>
                                            <p:strVal val="ppt_x"/>
                                          </p:val>
                                        </p:tav>
                                      </p:tavLst>
                                    </p:anim>
                                    <p:anim calcmode="lin" valueType="num">
                                      <p:cBhvr>
                                        <p:cTn id="34" dur="1000"/>
                                        <p:tgtEl>
                                          <p:spTgt spid="7"/>
                                        </p:tgtEl>
                                        <p:attrNameLst>
                                          <p:attrName>ppt_y</p:attrName>
                                        </p:attrNameLst>
                                      </p:cBhvr>
                                      <p:tavLst>
                                        <p:tav tm="0">
                                          <p:val>
                                            <p:strVal val="ppt_y"/>
                                          </p:val>
                                        </p:tav>
                                        <p:tav tm="100000">
                                          <p:val>
                                            <p:strVal val="ppt_y+.1"/>
                                          </p:val>
                                        </p:tav>
                                      </p:tavLst>
                                    </p:anim>
                                    <p:set>
                                      <p:cBhvr>
                                        <p:cTn id="35" dur="1" fill="hold">
                                          <p:stCondLst>
                                            <p:cond delay="999"/>
                                          </p:stCondLst>
                                        </p:cTn>
                                        <p:tgtEl>
                                          <p:spTgt spid="7"/>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42" presetClass="exit" presetSubtype="0" fill="hold" grpId="0" nodeType="clickEffect">
                                  <p:stCondLst>
                                    <p:cond delay="0"/>
                                  </p:stCondLst>
                                  <p:childTnLst>
                                    <p:animEffect transition="out" filter="fade">
                                      <p:cBhvr>
                                        <p:cTn id="39" dur="1000"/>
                                        <p:tgtEl>
                                          <p:spTgt spid="9"/>
                                        </p:tgtEl>
                                      </p:cBhvr>
                                    </p:animEffect>
                                    <p:anim calcmode="lin" valueType="num">
                                      <p:cBhvr>
                                        <p:cTn id="40" dur="1000"/>
                                        <p:tgtEl>
                                          <p:spTgt spid="9"/>
                                        </p:tgtEl>
                                        <p:attrNameLst>
                                          <p:attrName>ppt_x</p:attrName>
                                        </p:attrNameLst>
                                      </p:cBhvr>
                                      <p:tavLst>
                                        <p:tav tm="0">
                                          <p:val>
                                            <p:strVal val="ppt_x"/>
                                          </p:val>
                                        </p:tav>
                                        <p:tav tm="100000">
                                          <p:val>
                                            <p:strVal val="ppt_x"/>
                                          </p:val>
                                        </p:tav>
                                      </p:tavLst>
                                    </p:anim>
                                    <p:anim calcmode="lin" valueType="num">
                                      <p:cBhvr>
                                        <p:cTn id="41" dur="1000"/>
                                        <p:tgtEl>
                                          <p:spTgt spid="9"/>
                                        </p:tgtEl>
                                        <p:attrNameLst>
                                          <p:attrName>ppt_y</p:attrName>
                                        </p:attrNameLst>
                                      </p:cBhvr>
                                      <p:tavLst>
                                        <p:tav tm="0">
                                          <p:val>
                                            <p:strVal val="ppt_y"/>
                                          </p:val>
                                        </p:tav>
                                        <p:tav tm="100000">
                                          <p:val>
                                            <p:strVal val="ppt_y+.1"/>
                                          </p:val>
                                        </p:tav>
                                      </p:tavLst>
                                    </p:anim>
                                    <p:set>
                                      <p:cBhvr>
                                        <p:cTn id="42" dur="1" fill="hold">
                                          <p:stCondLst>
                                            <p:cond delay="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2"/>
          <p:cNvSpPr>
            <a:spLocks noGrp="1" noChangeArrowheads="1"/>
          </p:cNvSpPr>
          <p:nvPr>
            <p:ph type="title"/>
          </p:nvPr>
        </p:nvSpPr>
        <p:spPr/>
        <p:txBody>
          <a:bodyPr/>
          <a:lstStyle/>
          <a:p>
            <a:r>
              <a:rPr lang="en-US" sz="4400"/>
              <a:t>Civil Rights Video</a:t>
            </a:r>
          </a:p>
        </p:txBody>
      </p:sp>
      <p:sp>
        <p:nvSpPr>
          <p:cNvPr id="263171" name="Rectangle 3"/>
          <p:cNvSpPr>
            <a:spLocks noGrp="1" noChangeArrowheads="1"/>
          </p:cNvSpPr>
          <p:nvPr>
            <p:ph type="body" idx="1"/>
          </p:nvPr>
        </p:nvSpPr>
        <p:spPr>
          <a:xfrm>
            <a:off x="304800" y="1752600"/>
            <a:ext cx="8610600" cy="4800600"/>
          </a:xfrm>
        </p:spPr>
        <p:txBody>
          <a:bodyPr/>
          <a:lstStyle/>
          <a:p>
            <a:pPr>
              <a:buFontTx/>
              <a:buNone/>
            </a:pPr>
            <a:r>
              <a:rPr lang="en-US">
                <a:hlinkClick r:id="rId2"/>
              </a:rPr>
              <a:t>BrainPop – Civil Rights</a:t>
            </a:r>
            <a:endParaRPr lang="en-US"/>
          </a:p>
          <a:p>
            <a:pPr>
              <a:buFontTx/>
              <a:buNone/>
            </a:pPr>
            <a:endParaRPr lang="en-US"/>
          </a:p>
          <a:p>
            <a:pPr>
              <a:buFontTx/>
              <a:buNone/>
            </a:pPr>
            <a:endParaRPr lang="en-US"/>
          </a:p>
          <a:p>
            <a:pPr>
              <a:buFontTx/>
              <a:buNone/>
            </a:pPr>
            <a:endParaRPr lang="en-US"/>
          </a:p>
          <a:p>
            <a:pPr>
              <a:buFontTx/>
              <a:buNone/>
            </a:pPr>
            <a:r>
              <a:rPr lang="en-US" b="1"/>
              <a:t>GMS BrainPop Login Information:</a:t>
            </a:r>
          </a:p>
          <a:p>
            <a:pPr>
              <a:buFontTx/>
              <a:buNone/>
            </a:pPr>
            <a:r>
              <a:rPr lang="en-US"/>
              <a:t>	Username: griffinms</a:t>
            </a:r>
          </a:p>
          <a:p>
            <a:pPr>
              <a:buFontTx/>
              <a:buNone/>
            </a:pPr>
            <a:r>
              <a:rPr lang="en-US"/>
              <a:t>	Password: student</a:t>
            </a:r>
          </a:p>
          <a:p>
            <a:pPr>
              <a:buFontTx/>
              <a:buNone/>
            </a:pPr>
            <a:endParaRPr lang="en-US"/>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a:xfrm>
            <a:off x="0" y="0"/>
            <a:ext cx="9144000" cy="990600"/>
          </a:xfrm>
        </p:spPr>
        <p:txBody>
          <a:bodyPr/>
          <a:lstStyle/>
          <a:p>
            <a:r>
              <a:rPr lang="en-US" sz="4400"/>
              <a:t>Georgia Since 1970</a:t>
            </a:r>
          </a:p>
        </p:txBody>
      </p:sp>
      <p:sp>
        <p:nvSpPr>
          <p:cNvPr id="209923" name="Rectangle 3"/>
          <p:cNvSpPr>
            <a:spLocks noGrp="1" noChangeArrowheads="1"/>
          </p:cNvSpPr>
          <p:nvPr>
            <p:ph type="body" idx="1"/>
          </p:nvPr>
        </p:nvSpPr>
        <p:spPr>
          <a:xfrm>
            <a:off x="457200" y="914400"/>
            <a:ext cx="8458200" cy="5943600"/>
          </a:xfrm>
          <a:noFill/>
          <a:ln/>
        </p:spPr>
        <p:txBody>
          <a:bodyPr/>
          <a:lstStyle/>
          <a:p>
            <a:pPr>
              <a:lnSpc>
                <a:spcPct val="80000"/>
              </a:lnSpc>
            </a:pPr>
            <a:r>
              <a:rPr lang="en-US" sz="2600" dirty="0">
                <a:solidFill>
                  <a:srgbClr val="FF1907"/>
                </a:solidFill>
              </a:rPr>
              <a:t>County Unit System</a:t>
            </a:r>
            <a:r>
              <a:rPr lang="en-US" sz="2600" dirty="0"/>
              <a:t> – Started as an informal election system in 1898.  Became legal in 1917.  Did not allow each individual to cast a vote.  The winner of the popular vote in each county received the “unit” votes for that county.  Helped to keep many inequalities in place in the state of Georgia.  Also, the Supreme Court also ordered </a:t>
            </a:r>
            <a:r>
              <a:rPr lang="en-US" sz="2600" dirty="0">
                <a:solidFill>
                  <a:srgbClr val="FF0000"/>
                </a:solidFill>
                <a:cs typeface="Arial" charset="0"/>
              </a:rPr>
              <a:t>reapportionment</a:t>
            </a:r>
            <a:r>
              <a:rPr lang="en-US" sz="2600" dirty="0"/>
              <a:t> (reorganization) of the congressional districts in GA.</a:t>
            </a:r>
          </a:p>
          <a:p>
            <a:pPr>
              <a:lnSpc>
                <a:spcPct val="80000"/>
              </a:lnSpc>
            </a:pPr>
            <a:r>
              <a:rPr lang="en-US" sz="2600" dirty="0">
                <a:solidFill>
                  <a:srgbClr val="FF1907"/>
                </a:solidFill>
              </a:rPr>
              <a:t>Jimmy Carter</a:t>
            </a:r>
            <a:r>
              <a:rPr lang="en-US" sz="2600" dirty="0"/>
              <a:t> - </a:t>
            </a:r>
            <a:r>
              <a:rPr lang="en-US" sz="2600" dirty="0">
                <a:cs typeface="Arial" charset="0"/>
              </a:rPr>
              <a:t>Born: October 1, 1924 in Plains, GA.  Elected to the GA </a:t>
            </a:r>
            <a:r>
              <a:rPr lang="en-US" sz="2600" dirty="0">
                <a:solidFill>
                  <a:srgbClr val="FF0000"/>
                </a:solidFill>
                <a:cs typeface="Arial" charset="0"/>
              </a:rPr>
              <a:t>Senate</a:t>
            </a:r>
            <a:r>
              <a:rPr lang="en-US" sz="2600" dirty="0">
                <a:cs typeface="Arial" charset="0"/>
              </a:rPr>
              <a:t> in 1962 and 1964.  Elected as </a:t>
            </a:r>
            <a:r>
              <a:rPr lang="en-US" sz="2600" dirty="0">
                <a:solidFill>
                  <a:srgbClr val="FF0000"/>
                </a:solidFill>
                <a:cs typeface="Arial" charset="0"/>
              </a:rPr>
              <a:t>governor</a:t>
            </a:r>
            <a:r>
              <a:rPr lang="en-US" sz="2600" dirty="0">
                <a:cs typeface="Arial" charset="0"/>
              </a:rPr>
              <a:t> of GA in 1970.  Worked to streamline Georgia’s government and improve education in rural areas.  Won the presidential election in 1976. Worked to develop peaceful relations between numerous countries.  Due to the Iranian hostage crisis and economic problems during his presidency, </a:t>
            </a:r>
            <a:r>
              <a:rPr lang="en-US" sz="2600" dirty="0">
                <a:solidFill>
                  <a:srgbClr val="FF0000"/>
                </a:solidFill>
                <a:cs typeface="Arial" charset="0"/>
              </a:rPr>
              <a:t>President Carter</a:t>
            </a:r>
            <a:r>
              <a:rPr lang="en-US" sz="2600" dirty="0">
                <a:cs typeface="Arial" charset="0"/>
              </a:rPr>
              <a:t> lost the 1980 election to Ronald Reagan.</a:t>
            </a:r>
            <a:endParaRPr lang="en-US" sz="2600" dirty="0"/>
          </a:p>
        </p:txBody>
      </p:sp>
      <p:sp>
        <p:nvSpPr>
          <p:cNvPr id="4" name="Text Box 8"/>
          <p:cNvSpPr txBox="1">
            <a:spLocks noChangeArrowheads="1"/>
          </p:cNvSpPr>
          <p:nvPr/>
        </p:nvSpPr>
        <p:spPr bwMode="auto">
          <a:xfrm>
            <a:off x="723900" y="914400"/>
            <a:ext cx="316230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5" name="Text Box 8"/>
          <p:cNvSpPr txBox="1">
            <a:spLocks noChangeArrowheads="1"/>
          </p:cNvSpPr>
          <p:nvPr/>
        </p:nvSpPr>
        <p:spPr bwMode="auto">
          <a:xfrm>
            <a:off x="3657600" y="2819400"/>
            <a:ext cx="259080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6" name="Text Box 8"/>
          <p:cNvSpPr txBox="1">
            <a:spLocks noChangeArrowheads="1"/>
          </p:cNvSpPr>
          <p:nvPr/>
        </p:nvSpPr>
        <p:spPr bwMode="auto">
          <a:xfrm>
            <a:off x="704850" y="3505200"/>
            <a:ext cx="219075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3562350" y="3837771"/>
            <a:ext cx="11430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1295400" y="4207103"/>
            <a:ext cx="144780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9" name="Text Box 8"/>
          <p:cNvSpPr txBox="1">
            <a:spLocks noChangeArrowheads="1"/>
          </p:cNvSpPr>
          <p:nvPr/>
        </p:nvSpPr>
        <p:spPr bwMode="auto">
          <a:xfrm>
            <a:off x="3247927" y="4810027"/>
            <a:ext cx="179070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42" presetClass="exit" presetSubtype="0" fill="hold" grpId="0" nodeType="clickEffect">
                                  <p:stCondLst>
                                    <p:cond delay="0"/>
                                  </p:stCondLst>
                                  <p:childTnLst>
                                    <p:animEffect transition="out" filter="fade">
                                      <p:cBhvr>
                                        <p:cTn id="34" dur="1000"/>
                                        <p:tgtEl>
                                          <p:spTgt spid="8"/>
                                        </p:tgtEl>
                                      </p:cBhvr>
                                    </p:animEffect>
                                    <p:anim calcmode="lin" valueType="num">
                                      <p:cBhvr>
                                        <p:cTn id="35" dur="1000"/>
                                        <p:tgtEl>
                                          <p:spTgt spid="8"/>
                                        </p:tgtEl>
                                        <p:attrNameLst>
                                          <p:attrName>ppt_x</p:attrName>
                                        </p:attrNameLst>
                                      </p:cBhvr>
                                      <p:tavLst>
                                        <p:tav tm="0">
                                          <p:val>
                                            <p:strVal val="ppt_x"/>
                                          </p:val>
                                        </p:tav>
                                        <p:tav tm="100000">
                                          <p:val>
                                            <p:strVal val="ppt_x"/>
                                          </p:val>
                                        </p:tav>
                                      </p:tavLst>
                                    </p:anim>
                                    <p:anim calcmode="lin" valueType="num">
                                      <p:cBhvr>
                                        <p:cTn id="36" dur="1000"/>
                                        <p:tgtEl>
                                          <p:spTgt spid="8"/>
                                        </p:tgtEl>
                                        <p:attrNameLst>
                                          <p:attrName>ppt_y</p:attrName>
                                        </p:attrNameLst>
                                      </p:cBhvr>
                                      <p:tavLst>
                                        <p:tav tm="0">
                                          <p:val>
                                            <p:strVal val="ppt_y"/>
                                          </p:val>
                                        </p:tav>
                                        <p:tav tm="100000">
                                          <p:val>
                                            <p:strVal val="ppt_y+.1"/>
                                          </p:val>
                                        </p:tav>
                                      </p:tavLst>
                                    </p:anim>
                                    <p:set>
                                      <p:cBhvr>
                                        <p:cTn id="37" dur="1" fill="hold">
                                          <p:stCondLst>
                                            <p:cond delay="999"/>
                                          </p:stCondLst>
                                        </p:cTn>
                                        <p:tgtEl>
                                          <p:spTgt spid="8"/>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42" presetClass="exit" presetSubtype="0" fill="hold" grpId="0" nodeType="clickEffect">
                                  <p:stCondLst>
                                    <p:cond delay="0"/>
                                  </p:stCondLst>
                                  <p:childTnLst>
                                    <p:animEffect transition="out" filter="fade">
                                      <p:cBhvr>
                                        <p:cTn id="41" dur="1000"/>
                                        <p:tgtEl>
                                          <p:spTgt spid="9"/>
                                        </p:tgtEl>
                                      </p:cBhvr>
                                    </p:animEffect>
                                    <p:anim calcmode="lin" valueType="num">
                                      <p:cBhvr>
                                        <p:cTn id="42" dur="1000"/>
                                        <p:tgtEl>
                                          <p:spTgt spid="9"/>
                                        </p:tgtEl>
                                        <p:attrNameLst>
                                          <p:attrName>ppt_x</p:attrName>
                                        </p:attrNameLst>
                                      </p:cBhvr>
                                      <p:tavLst>
                                        <p:tav tm="0">
                                          <p:val>
                                            <p:strVal val="ppt_x"/>
                                          </p:val>
                                        </p:tav>
                                        <p:tav tm="100000">
                                          <p:val>
                                            <p:strVal val="ppt_x"/>
                                          </p:val>
                                        </p:tav>
                                      </p:tavLst>
                                    </p:anim>
                                    <p:anim calcmode="lin" valueType="num">
                                      <p:cBhvr>
                                        <p:cTn id="43" dur="1000"/>
                                        <p:tgtEl>
                                          <p:spTgt spid="9"/>
                                        </p:tgtEl>
                                        <p:attrNameLst>
                                          <p:attrName>ppt_y</p:attrName>
                                        </p:attrNameLst>
                                      </p:cBhvr>
                                      <p:tavLst>
                                        <p:tav tm="0">
                                          <p:val>
                                            <p:strVal val="ppt_y"/>
                                          </p:val>
                                        </p:tav>
                                        <p:tav tm="100000">
                                          <p:val>
                                            <p:strVal val="ppt_y+.1"/>
                                          </p:val>
                                        </p:tav>
                                      </p:tavLst>
                                    </p:anim>
                                    <p:set>
                                      <p:cBhvr>
                                        <p:cTn id="44" dur="1" fill="hold">
                                          <p:stCondLst>
                                            <p:cond delay="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7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a:xfrm>
            <a:off x="0" y="0"/>
            <a:ext cx="9144000" cy="990600"/>
          </a:xfrm>
        </p:spPr>
        <p:txBody>
          <a:bodyPr/>
          <a:lstStyle/>
          <a:p>
            <a:r>
              <a:rPr lang="en-US" sz="4400"/>
              <a:t>Georgia’s Two-Party System</a:t>
            </a:r>
          </a:p>
        </p:txBody>
      </p:sp>
      <p:sp>
        <p:nvSpPr>
          <p:cNvPr id="207875" name="Rectangle 3"/>
          <p:cNvSpPr>
            <a:spLocks noGrp="1" noChangeArrowheads="1"/>
          </p:cNvSpPr>
          <p:nvPr>
            <p:ph type="body" idx="1"/>
          </p:nvPr>
        </p:nvSpPr>
        <p:spPr>
          <a:xfrm>
            <a:off x="457200" y="914400"/>
            <a:ext cx="8458200" cy="5943600"/>
          </a:xfrm>
          <a:noFill/>
          <a:ln/>
        </p:spPr>
        <p:txBody>
          <a:bodyPr/>
          <a:lstStyle/>
          <a:p>
            <a:pPr>
              <a:lnSpc>
                <a:spcPct val="80000"/>
              </a:lnSpc>
            </a:pPr>
            <a:r>
              <a:rPr lang="en-US" sz="2900" dirty="0">
                <a:solidFill>
                  <a:srgbClr val="FF1907"/>
                </a:solidFill>
              </a:rPr>
              <a:t>Two-Party System</a:t>
            </a:r>
            <a:r>
              <a:rPr lang="en-US" sz="2900" dirty="0"/>
              <a:t> – Before 1970, GA could be considered a one-party system (one political party controls the government).  The Democratic Party controlled the government in GA.  </a:t>
            </a:r>
          </a:p>
          <a:p>
            <a:pPr>
              <a:lnSpc>
                <a:spcPct val="80000"/>
              </a:lnSpc>
            </a:pPr>
            <a:r>
              <a:rPr lang="en-US" sz="2900" dirty="0"/>
              <a:t>The end of the </a:t>
            </a:r>
            <a:r>
              <a:rPr lang="en-US" sz="2900" dirty="0">
                <a:solidFill>
                  <a:srgbClr val="FF1907"/>
                </a:solidFill>
              </a:rPr>
              <a:t>County Unit System</a:t>
            </a:r>
            <a:r>
              <a:rPr lang="en-US" sz="2900" dirty="0"/>
              <a:t> </a:t>
            </a:r>
            <a:r>
              <a:rPr lang="en-US" sz="2900" dirty="0" smtClean="0"/>
              <a:t>in 1962 had </a:t>
            </a:r>
            <a:r>
              <a:rPr lang="en-US" sz="2900" dirty="0"/>
              <a:t>two major impacts:</a:t>
            </a:r>
          </a:p>
          <a:p>
            <a:pPr lvl="2">
              <a:lnSpc>
                <a:spcPct val="80000"/>
              </a:lnSpc>
            </a:pPr>
            <a:r>
              <a:rPr lang="en-US" sz="2700" dirty="0"/>
              <a:t>Guaranteed each citizen one vote in elections. </a:t>
            </a:r>
          </a:p>
          <a:p>
            <a:pPr lvl="2">
              <a:lnSpc>
                <a:spcPct val="80000"/>
              </a:lnSpc>
            </a:pPr>
            <a:r>
              <a:rPr lang="en-US" sz="2700" dirty="0"/>
              <a:t>Allowed the Republican Party to rise in power.</a:t>
            </a:r>
            <a:r>
              <a:rPr lang="en-US" sz="2100" dirty="0"/>
              <a:t> </a:t>
            </a:r>
          </a:p>
          <a:p>
            <a:pPr>
              <a:lnSpc>
                <a:spcPct val="80000"/>
              </a:lnSpc>
            </a:pPr>
            <a:r>
              <a:rPr lang="en-US" sz="2900" dirty="0"/>
              <a:t>By having a two-party system (Democrats and Republicans having an equal opportunity to compete in and win elections), the state of Georgia has given its people a chance to make changes for the better.</a:t>
            </a:r>
          </a:p>
          <a:p>
            <a:pPr>
              <a:lnSpc>
                <a:spcPct val="80000"/>
              </a:lnSpc>
            </a:pPr>
            <a:r>
              <a:rPr lang="en-US" sz="2900" dirty="0"/>
              <a:t>Each political party in the U.S. is given the opportunity to nominate candidates for elections.</a:t>
            </a:r>
          </a:p>
        </p:txBody>
      </p:sp>
      <p:sp>
        <p:nvSpPr>
          <p:cNvPr id="4" name="Text Box 8"/>
          <p:cNvSpPr txBox="1">
            <a:spLocks noChangeArrowheads="1"/>
          </p:cNvSpPr>
          <p:nvPr/>
        </p:nvSpPr>
        <p:spPr bwMode="auto">
          <a:xfrm>
            <a:off x="723900" y="914400"/>
            <a:ext cx="32385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3276600" y="2438400"/>
            <a:ext cx="34290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2876746" y="4038600"/>
            <a:ext cx="16002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4800600" y="6248400"/>
            <a:ext cx="19050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7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1970" name="Rectangle 2"/>
          <p:cNvSpPr>
            <a:spLocks noGrp="1" noChangeArrowheads="1"/>
          </p:cNvSpPr>
          <p:nvPr>
            <p:ph type="title"/>
          </p:nvPr>
        </p:nvSpPr>
        <p:spPr>
          <a:xfrm>
            <a:off x="0" y="0"/>
            <a:ext cx="9144000" cy="990600"/>
          </a:xfrm>
        </p:spPr>
        <p:txBody>
          <a:bodyPr/>
          <a:lstStyle/>
          <a:p>
            <a:r>
              <a:rPr lang="en-US" sz="4400"/>
              <a:t>1996 Olympic Games</a:t>
            </a:r>
          </a:p>
        </p:txBody>
      </p:sp>
      <p:sp>
        <p:nvSpPr>
          <p:cNvPr id="211971" name="Rectangle 3"/>
          <p:cNvSpPr>
            <a:spLocks noGrp="1" noChangeArrowheads="1"/>
          </p:cNvSpPr>
          <p:nvPr>
            <p:ph type="body" idx="1"/>
          </p:nvPr>
        </p:nvSpPr>
        <p:spPr>
          <a:xfrm>
            <a:off x="457200" y="914400"/>
            <a:ext cx="8458200" cy="5943600"/>
          </a:xfrm>
          <a:noFill/>
          <a:ln/>
        </p:spPr>
        <p:txBody>
          <a:bodyPr/>
          <a:lstStyle/>
          <a:p>
            <a:r>
              <a:rPr lang="en-US" sz="2800">
                <a:solidFill>
                  <a:srgbClr val="FF1907"/>
                </a:solidFill>
                <a:cs typeface="Arial" charset="0"/>
              </a:rPr>
              <a:t>1996 Olympic Summer Games</a:t>
            </a:r>
            <a:r>
              <a:rPr lang="en-US" sz="2800">
                <a:cs typeface="Arial" charset="0"/>
              </a:rPr>
              <a:t> held in Atlanta, Georgia.  Events were also held in the cities of Savannah, Columbus, Athens, Gainesville, and Cleveland.</a:t>
            </a:r>
          </a:p>
          <a:p>
            <a:r>
              <a:rPr lang="en-US" sz="2800">
                <a:cs typeface="Arial" charset="0"/>
              </a:rPr>
              <a:t>Brought worldwide recognition to the city of Atlanta through the media coverage of the events.</a:t>
            </a:r>
          </a:p>
          <a:p>
            <a:r>
              <a:rPr lang="en-US" sz="2800">
                <a:cs typeface="Arial" charset="0"/>
              </a:rPr>
              <a:t>Major economic impact on Georgia.  Hotels added 7,500 new rooms and new sports venues and event sites were created (such as the Georgia Dome and Centennial Olympic Park)</a:t>
            </a:r>
          </a:p>
          <a:p>
            <a:r>
              <a:rPr lang="en-US" sz="2800">
                <a:cs typeface="Arial" charset="0"/>
              </a:rPr>
              <a:t>More than 72 million visitors came to Atlanta during the Olympics.  </a:t>
            </a:r>
          </a:p>
        </p:txBody>
      </p:sp>
      <p:sp>
        <p:nvSpPr>
          <p:cNvPr id="4" name="Text Box 8"/>
          <p:cNvSpPr txBox="1">
            <a:spLocks noChangeArrowheads="1"/>
          </p:cNvSpPr>
          <p:nvPr/>
        </p:nvSpPr>
        <p:spPr bwMode="auto">
          <a:xfrm>
            <a:off x="723900" y="990600"/>
            <a:ext cx="50673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3828854" y="2819400"/>
            <a:ext cx="19050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1828800" y="3733800"/>
            <a:ext cx="16002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2564130" y="5486400"/>
            <a:ext cx="276987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7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4018" name="Rectangle 2"/>
          <p:cNvSpPr>
            <a:spLocks noGrp="1" noChangeArrowheads="1"/>
          </p:cNvSpPr>
          <p:nvPr>
            <p:ph type="title"/>
          </p:nvPr>
        </p:nvSpPr>
        <p:spPr>
          <a:xfrm>
            <a:off x="0" y="0"/>
            <a:ext cx="9144000" cy="990600"/>
          </a:xfrm>
        </p:spPr>
        <p:txBody>
          <a:bodyPr/>
          <a:lstStyle/>
          <a:p>
            <a:r>
              <a:rPr lang="en-US" sz="4400">
                <a:solidFill>
                  <a:srgbClr val="FF0000"/>
                </a:solidFill>
              </a:rPr>
              <a:t>Immigrants</a:t>
            </a:r>
            <a:r>
              <a:rPr lang="en-US" sz="4400"/>
              <a:t> Coming to GA</a:t>
            </a:r>
          </a:p>
        </p:txBody>
      </p:sp>
      <p:sp>
        <p:nvSpPr>
          <p:cNvPr id="214019" name="Rectangle 3"/>
          <p:cNvSpPr>
            <a:spLocks noGrp="1" noChangeArrowheads="1"/>
          </p:cNvSpPr>
          <p:nvPr>
            <p:ph type="body" idx="1"/>
          </p:nvPr>
        </p:nvSpPr>
        <p:spPr>
          <a:xfrm>
            <a:off x="457200" y="914400"/>
            <a:ext cx="8458200" cy="5943600"/>
          </a:xfrm>
          <a:noFill/>
          <a:ln/>
        </p:spPr>
        <p:txBody>
          <a:bodyPr/>
          <a:lstStyle/>
          <a:p>
            <a:pPr>
              <a:lnSpc>
                <a:spcPct val="90000"/>
              </a:lnSpc>
            </a:pPr>
            <a:r>
              <a:rPr lang="en-US" sz="2600">
                <a:solidFill>
                  <a:srgbClr val="FF0000"/>
                </a:solidFill>
                <a:cs typeface="Arial" charset="0"/>
              </a:rPr>
              <a:t>Immigrants</a:t>
            </a:r>
            <a:r>
              <a:rPr lang="en-US" sz="2600">
                <a:cs typeface="Arial" charset="0"/>
              </a:rPr>
              <a:t> – People who move to an area from other countries.  </a:t>
            </a:r>
          </a:p>
          <a:p>
            <a:pPr>
              <a:lnSpc>
                <a:spcPct val="90000"/>
              </a:lnSpc>
            </a:pPr>
            <a:r>
              <a:rPr lang="en-US" sz="2600">
                <a:cs typeface="Arial" charset="0"/>
              </a:rPr>
              <a:t>1965 – Large numbers of immigrants began coming to the United States.</a:t>
            </a:r>
          </a:p>
          <a:p>
            <a:pPr>
              <a:lnSpc>
                <a:spcPct val="90000"/>
              </a:lnSpc>
            </a:pPr>
            <a:r>
              <a:rPr lang="en-US" sz="2600">
                <a:cs typeface="Arial" charset="0"/>
              </a:rPr>
              <a:t>By the 1970’s almost 4.5 million people legally entered the country.</a:t>
            </a:r>
          </a:p>
          <a:p>
            <a:pPr>
              <a:lnSpc>
                <a:spcPct val="90000"/>
              </a:lnSpc>
            </a:pPr>
            <a:r>
              <a:rPr lang="en-US" sz="2600">
                <a:cs typeface="Arial" charset="0"/>
              </a:rPr>
              <a:t>In the 1990’s almost 9 million people came to the United States.  80% of these came from Asia, the Caribbean, or Latin America.</a:t>
            </a:r>
          </a:p>
          <a:p>
            <a:pPr>
              <a:lnSpc>
                <a:spcPct val="90000"/>
              </a:lnSpc>
            </a:pPr>
            <a:r>
              <a:rPr lang="en-US" sz="2600">
                <a:cs typeface="Arial" charset="0"/>
              </a:rPr>
              <a:t>Many of the immigrants coming to the United States are illegal immigrants.  In 1986, the Immigration Reform and Control Act created penalties and punishments for companies that hire illegal immigrants.  However, these immigrants often times help fill jobs in farming and manufacturing.</a:t>
            </a:r>
          </a:p>
        </p:txBody>
      </p:sp>
      <p:sp>
        <p:nvSpPr>
          <p:cNvPr id="4" name="Text Box 8"/>
          <p:cNvSpPr txBox="1">
            <a:spLocks noChangeArrowheads="1"/>
          </p:cNvSpPr>
          <p:nvPr/>
        </p:nvSpPr>
        <p:spPr bwMode="auto">
          <a:xfrm>
            <a:off x="723900" y="919996"/>
            <a:ext cx="18669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716280" y="1752600"/>
            <a:ext cx="94107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4038600" y="2514600"/>
            <a:ext cx="15240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3048000" y="3657600"/>
            <a:ext cx="8382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1447800" y="4838308"/>
            <a:ext cx="26670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42" presetClass="exit" presetSubtype="0" fill="hold" grpId="0" nodeType="clickEffect">
                                  <p:stCondLst>
                                    <p:cond delay="0"/>
                                  </p:stCondLst>
                                  <p:childTnLst>
                                    <p:animEffect transition="out" filter="fade">
                                      <p:cBhvr>
                                        <p:cTn id="34" dur="1000"/>
                                        <p:tgtEl>
                                          <p:spTgt spid="8"/>
                                        </p:tgtEl>
                                      </p:cBhvr>
                                    </p:animEffect>
                                    <p:anim calcmode="lin" valueType="num">
                                      <p:cBhvr>
                                        <p:cTn id="35" dur="1000"/>
                                        <p:tgtEl>
                                          <p:spTgt spid="8"/>
                                        </p:tgtEl>
                                        <p:attrNameLst>
                                          <p:attrName>ppt_x</p:attrName>
                                        </p:attrNameLst>
                                      </p:cBhvr>
                                      <p:tavLst>
                                        <p:tav tm="0">
                                          <p:val>
                                            <p:strVal val="ppt_x"/>
                                          </p:val>
                                        </p:tav>
                                        <p:tav tm="100000">
                                          <p:val>
                                            <p:strVal val="ppt_x"/>
                                          </p:val>
                                        </p:tav>
                                      </p:tavLst>
                                    </p:anim>
                                    <p:anim calcmode="lin" valueType="num">
                                      <p:cBhvr>
                                        <p:cTn id="36" dur="1000"/>
                                        <p:tgtEl>
                                          <p:spTgt spid="8"/>
                                        </p:tgtEl>
                                        <p:attrNameLst>
                                          <p:attrName>ppt_y</p:attrName>
                                        </p:attrNameLst>
                                      </p:cBhvr>
                                      <p:tavLst>
                                        <p:tav tm="0">
                                          <p:val>
                                            <p:strVal val="ppt_y"/>
                                          </p:val>
                                        </p:tav>
                                        <p:tav tm="100000">
                                          <p:val>
                                            <p:strVal val="ppt_y+.1"/>
                                          </p:val>
                                        </p:tav>
                                      </p:tavLst>
                                    </p:anim>
                                    <p:set>
                                      <p:cBhvr>
                                        <p:cTn id="37" dur="1" fill="hold">
                                          <p:stCondLst>
                                            <p:cond delay="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0" y="304800"/>
            <a:ext cx="9144000" cy="914400"/>
          </a:xfrm>
        </p:spPr>
        <p:txBody>
          <a:bodyPr/>
          <a:lstStyle/>
          <a:p>
            <a:r>
              <a:rPr lang="en-US"/>
              <a:t>Reasons for European Exploration</a:t>
            </a:r>
          </a:p>
        </p:txBody>
      </p:sp>
      <p:sp>
        <p:nvSpPr>
          <p:cNvPr id="98307" name="Rectangle 3"/>
          <p:cNvSpPr>
            <a:spLocks noGrp="1" noChangeArrowheads="1"/>
          </p:cNvSpPr>
          <p:nvPr>
            <p:ph type="body" idx="1"/>
          </p:nvPr>
        </p:nvSpPr>
        <p:spPr>
          <a:xfrm>
            <a:off x="228600" y="1600200"/>
            <a:ext cx="8915400" cy="5257800"/>
          </a:xfrm>
          <a:noFill/>
        </p:spPr>
        <p:txBody>
          <a:bodyPr/>
          <a:lstStyle/>
          <a:p>
            <a:pPr>
              <a:lnSpc>
                <a:spcPct val="90000"/>
              </a:lnSpc>
              <a:spcBef>
                <a:spcPct val="0"/>
              </a:spcBef>
            </a:pPr>
            <a:r>
              <a:rPr lang="en-US">
                <a:solidFill>
                  <a:srgbClr val="FF1907"/>
                </a:solidFill>
              </a:rPr>
              <a:t>England</a:t>
            </a:r>
            <a:r>
              <a:rPr lang="en-US"/>
              <a:t> – Wanted raw materials from the New World so they could manufacture goods.  These goods could then be sold to other countries.  This was known as </a:t>
            </a:r>
            <a:r>
              <a:rPr lang="en-US">
                <a:solidFill>
                  <a:srgbClr val="FF1907"/>
                </a:solidFill>
              </a:rPr>
              <a:t>mercantilism</a:t>
            </a:r>
            <a:r>
              <a:rPr lang="en-US"/>
              <a:t>.  British also wanted to found a new colony to act as a “buffer” between British Carolina and Spanish Florida.</a:t>
            </a:r>
          </a:p>
          <a:p>
            <a:pPr>
              <a:lnSpc>
                <a:spcPct val="90000"/>
              </a:lnSpc>
              <a:spcBef>
                <a:spcPct val="0"/>
              </a:spcBef>
            </a:pPr>
            <a:r>
              <a:rPr lang="en-US">
                <a:solidFill>
                  <a:srgbClr val="FF1907"/>
                </a:solidFill>
              </a:rPr>
              <a:t>France</a:t>
            </a:r>
            <a:r>
              <a:rPr lang="en-US"/>
              <a:t> – Wanted gold.  </a:t>
            </a:r>
          </a:p>
          <a:p>
            <a:pPr>
              <a:lnSpc>
                <a:spcPct val="90000"/>
              </a:lnSpc>
              <a:spcBef>
                <a:spcPct val="0"/>
              </a:spcBef>
            </a:pPr>
            <a:r>
              <a:rPr lang="en-US">
                <a:solidFill>
                  <a:srgbClr val="FF1907"/>
                </a:solidFill>
              </a:rPr>
              <a:t>Spain</a:t>
            </a:r>
            <a:r>
              <a:rPr lang="en-US"/>
              <a:t> – Wanted gold.  Also spread Catholicism through the mission they established.  </a:t>
            </a:r>
          </a:p>
          <a:p>
            <a:pPr>
              <a:lnSpc>
                <a:spcPct val="90000"/>
              </a:lnSpc>
              <a:spcBef>
                <a:spcPct val="0"/>
              </a:spcBef>
              <a:buFontTx/>
              <a:buNone/>
            </a:pPr>
            <a:endParaRPr lang="en-US"/>
          </a:p>
        </p:txBody>
      </p:sp>
      <p:sp>
        <p:nvSpPr>
          <p:cNvPr id="4" name="Text Box 8"/>
          <p:cNvSpPr txBox="1">
            <a:spLocks noChangeArrowheads="1"/>
          </p:cNvSpPr>
          <p:nvPr/>
        </p:nvSpPr>
        <p:spPr bwMode="auto">
          <a:xfrm>
            <a:off x="457200" y="1600200"/>
            <a:ext cx="175260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5" name="Text Box 8"/>
          <p:cNvSpPr txBox="1">
            <a:spLocks noChangeArrowheads="1"/>
          </p:cNvSpPr>
          <p:nvPr/>
        </p:nvSpPr>
        <p:spPr bwMode="auto">
          <a:xfrm>
            <a:off x="6096000" y="2971800"/>
            <a:ext cx="281940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6" name="Text Box 8"/>
          <p:cNvSpPr txBox="1">
            <a:spLocks noChangeArrowheads="1"/>
          </p:cNvSpPr>
          <p:nvPr/>
        </p:nvSpPr>
        <p:spPr bwMode="auto">
          <a:xfrm>
            <a:off x="483870" y="4724400"/>
            <a:ext cx="149733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7" name="Text Box 8"/>
          <p:cNvSpPr txBox="1">
            <a:spLocks noChangeArrowheads="1"/>
          </p:cNvSpPr>
          <p:nvPr/>
        </p:nvSpPr>
        <p:spPr bwMode="auto">
          <a:xfrm>
            <a:off x="483870" y="5186065"/>
            <a:ext cx="129540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2"/>
          <p:cNvSpPr>
            <a:spLocks noGrp="1" noChangeArrowheads="1"/>
          </p:cNvSpPr>
          <p:nvPr>
            <p:ph type="title"/>
          </p:nvPr>
        </p:nvSpPr>
        <p:spPr>
          <a:xfrm>
            <a:off x="762000" y="838200"/>
            <a:ext cx="7772400" cy="1143000"/>
          </a:xfrm>
        </p:spPr>
        <p:txBody>
          <a:bodyPr/>
          <a:lstStyle/>
          <a:p>
            <a:r>
              <a:rPr lang="en-US" dirty="0"/>
              <a:t>Unit </a:t>
            </a:r>
            <a:r>
              <a:rPr lang="en-US" dirty="0" smtClean="0"/>
              <a:t>8:  </a:t>
            </a:r>
            <a:r>
              <a:rPr lang="en-US" dirty="0"/>
              <a:t>Government</a:t>
            </a:r>
          </a:p>
        </p:txBody>
      </p:sp>
      <p:sp>
        <p:nvSpPr>
          <p:cNvPr id="265219" name="Rectangle 3"/>
          <p:cNvSpPr>
            <a:spLocks noGrp="1" noChangeArrowheads="1"/>
          </p:cNvSpPr>
          <p:nvPr>
            <p:ph type="body" idx="1"/>
          </p:nvPr>
        </p:nvSpPr>
        <p:spPr>
          <a:xfrm>
            <a:off x="381000" y="2667000"/>
            <a:ext cx="8458200" cy="4191000"/>
          </a:xfrm>
          <a:solidFill>
            <a:schemeClr val="bg1">
              <a:alpha val="50000"/>
            </a:schemeClr>
          </a:solidFill>
        </p:spPr>
        <p:txBody>
          <a:bodyPr/>
          <a:lstStyle/>
          <a:p>
            <a:pPr>
              <a:lnSpc>
                <a:spcPct val="80000"/>
              </a:lnSpc>
              <a:buFontTx/>
              <a:buNone/>
            </a:pPr>
            <a:r>
              <a:rPr lang="en-US" sz="3600"/>
              <a:t>Standards and Elements:</a:t>
            </a:r>
          </a:p>
          <a:p>
            <a:pPr marL="1314450" lvl="1">
              <a:lnSpc>
                <a:spcPct val="80000"/>
              </a:lnSpc>
              <a:buFontTx/>
              <a:buChar char="•"/>
            </a:pPr>
            <a:r>
              <a:rPr lang="en-US" sz="3200"/>
              <a:t>SS8H12 (a. and c.)</a:t>
            </a:r>
          </a:p>
          <a:p>
            <a:pPr marL="1314450" lvl="1">
              <a:lnSpc>
                <a:spcPct val="80000"/>
              </a:lnSpc>
              <a:buFontTx/>
              <a:buChar char="•"/>
            </a:pPr>
            <a:r>
              <a:rPr lang="en-US" sz="3200"/>
              <a:t>SS8CG1</a:t>
            </a:r>
          </a:p>
          <a:p>
            <a:pPr marL="1314450" lvl="1">
              <a:lnSpc>
                <a:spcPct val="80000"/>
              </a:lnSpc>
              <a:buFontTx/>
              <a:buChar char="•"/>
            </a:pPr>
            <a:r>
              <a:rPr lang="en-US" sz="3200"/>
              <a:t>SS8CG2</a:t>
            </a:r>
          </a:p>
          <a:p>
            <a:pPr marL="1314450" lvl="1">
              <a:lnSpc>
                <a:spcPct val="80000"/>
              </a:lnSpc>
              <a:buFontTx/>
              <a:buChar char="•"/>
            </a:pPr>
            <a:r>
              <a:rPr lang="en-US" sz="3200"/>
              <a:t>SS8CG3</a:t>
            </a:r>
          </a:p>
          <a:p>
            <a:pPr marL="1314450" lvl="1">
              <a:lnSpc>
                <a:spcPct val="80000"/>
              </a:lnSpc>
              <a:buFontTx/>
              <a:buChar char="•"/>
            </a:pPr>
            <a:r>
              <a:rPr lang="en-US" sz="3200"/>
              <a:t>SS8CG4</a:t>
            </a:r>
          </a:p>
          <a:p>
            <a:pPr marL="1314450" lvl="1">
              <a:lnSpc>
                <a:spcPct val="80000"/>
              </a:lnSpc>
              <a:buFontTx/>
              <a:buChar char="•"/>
            </a:pPr>
            <a:r>
              <a:rPr lang="en-US" sz="3200"/>
              <a:t>SS8CG5 </a:t>
            </a:r>
          </a:p>
          <a:p>
            <a:pPr marL="1314450" lvl="1">
              <a:lnSpc>
                <a:spcPct val="80000"/>
              </a:lnSpc>
              <a:buFontTx/>
              <a:buChar char="•"/>
            </a:pPr>
            <a:r>
              <a:rPr lang="en-US" sz="3200"/>
              <a:t>SS8CG6</a:t>
            </a:r>
          </a:p>
        </p:txBody>
      </p:sp>
    </p:spTree>
    <p:extLst>
      <p:ext uri="{BB962C8B-B14F-4D97-AF65-F5344CB8AC3E}">
        <p14:creationId xmlns:p14="http://schemas.microsoft.com/office/powerpoint/2010/main" val="364570481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7266" name="Rectangle 2"/>
          <p:cNvSpPr>
            <a:spLocks noGrp="1" noChangeArrowheads="1"/>
          </p:cNvSpPr>
          <p:nvPr>
            <p:ph type="title"/>
          </p:nvPr>
        </p:nvSpPr>
        <p:spPr>
          <a:xfrm>
            <a:off x="0" y="0"/>
            <a:ext cx="9144000" cy="990600"/>
          </a:xfrm>
        </p:spPr>
        <p:txBody>
          <a:bodyPr/>
          <a:lstStyle/>
          <a:p>
            <a:r>
              <a:rPr lang="en-US">
                <a:solidFill>
                  <a:srgbClr val="FF0000"/>
                </a:solidFill>
              </a:rPr>
              <a:t>GA State Constitution</a:t>
            </a:r>
            <a:endParaRPr lang="en-US"/>
          </a:p>
        </p:txBody>
      </p:sp>
      <p:sp>
        <p:nvSpPr>
          <p:cNvPr id="267267" name="Rectangle 3"/>
          <p:cNvSpPr>
            <a:spLocks noGrp="1" noChangeArrowheads="1"/>
          </p:cNvSpPr>
          <p:nvPr>
            <p:ph type="body" idx="1"/>
          </p:nvPr>
        </p:nvSpPr>
        <p:spPr>
          <a:xfrm>
            <a:off x="457200" y="914400"/>
            <a:ext cx="8458200" cy="5943600"/>
          </a:xfrm>
          <a:noFill/>
          <a:ln/>
        </p:spPr>
        <p:txBody>
          <a:bodyPr/>
          <a:lstStyle/>
          <a:p>
            <a:pPr>
              <a:lnSpc>
                <a:spcPct val="90000"/>
              </a:lnSpc>
            </a:pPr>
            <a:r>
              <a:rPr lang="en-US" sz="2800" dirty="0">
                <a:solidFill>
                  <a:srgbClr val="FF1907"/>
                </a:solidFill>
                <a:cs typeface="Arial" charset="0"/>
              </a:rPr>
              <a:t>Constitution</a:t>
            </a:r>
            <a:r>
              <a:rPr lang="en-US" sz="2800" dirty="0">
                <a:cs typeface="Arial" charset="0"/>
              </a:rPr>
              <a:t> – A set of laws for a nation or state.  The US Constitution established the Federal Government for the United States.  The Georgia Constitution established the government for the state of Georgia.</a:t>
            </a:r>
          </a:p>
          <a:p>
            <a:pPr>
              <a:lnSpc>
                <a:spcPct val="90000"/>
              </a:lnSpc>
            </a:pPr>
            <a:r>
              <a:rPr lang="en-US" sz="2800" dirty="0">
                <a:solidFill>
                  <a:srgbClr val="FF1907"/>
                </a:solidFill>
                <a:cs typeface="Arial" charset="0"/>
              </a:rPr>
              <a:t>Georgia’s Constitution</a:t>
            </a:r>
            <a:r>
              <a:rPr lang="en-US" sz="2800" dirty="0">
                <a:cs typeface="Arial" charset="0"/>
              </a:rPr>
              <a:t>, like the US Constitution, contains a </a:t>
            </a:r>
            <a:r>
              <a:rPr lang="en-US" sz="2800" dirty="0">
                <a:solidFill>
                  <a:srgbClr val="FF1907"/>
                </a:solidFill>
                <a:cs typeface="Arial" charset="0"/>
              </a:rPr>
              <a:t>preamble</a:t>
            </a:r>
            <a:r>
              <a:rPr lang="en-US" sz="2800" dirty="0">
                <a:cs typeface="Arial" charset="0"/>
              </a:rPr>
              <a:t> (introduction) and a </a:t>
            </a:r>
            <a:r>
              <a:rPr lang="en-US" sz="2800" dirty="0">
                <a:solidFill>
                  <a:srgbClr val="FF1907"/>
                </a:solidFill>
                <a:cs typeface="Arial" charset="0"/>
              </a:rPr>
              <a:t>Bill of Rights</a:t>
            </a:r>
            <a:r>
              <a:rPr lang="en-US" sz="2800" dirty="0">
                <a:cs typeface="Arial" charset="0"/>
              </a:rPr>
              <a:t> (a section containing a list of rights and government limits).  </a:t>
            </a:r>
          </a:p>
          <a:p>
            <a:pPr>
              <a:lnSpc>
                <a:spcPct val="90000"/>
              </a:lnSpc>
            </a:pPr>
            <a:r>
              <a:rPr lang="en-US" sz="2800" dirty="0">
                <a:cs typeface="Arial" charset="0"/>
              </a:rPr>
              <a:t>The Georgia Constitution created a government similar to the US Federal Government.  Both have </a:t>
            </a:r>
            <a:r>
              <a:rPr lang="en-US" sz="2800" dirty="0">
                <a:solidFill>
                  <a:srgbClr val="FF1907"/>
                </a:solidFill>
                <a:cs typeface="Arial" charset="0"/>
              </a:rPr>
              <a:t>three branches</a:t>
            </a:r>
            <a:r>
              <a:rPr lang="en-US" sz="2800" dirty="0">
                <a:cs typeface="Arial" charset="0"/>
              </a:rPr>
              <a:t> (</a:t>
            </a:r>
            <a:r>
              <a:rPr lang="en-US" sz="2800" dirty="0">
                <a:solidFill>
                  <a:srgbClr val="FF1907"/>
                </a:solidFill>
                <a:cs typeface="Arial" charset="0"/>
              </a:rPr>
              <a:t>Legislative</a:t>
            </a:r>
            <a:r>
              <a:rPr lang="en-US" sz="2800" dirty="0">
                <a:cs typeface="Arial" charset="0"/>
              </a:rPr>
              <a:t>, </a:t>
            </a:r>
            <a:r>
              <a:rPr lang="en-US" sz="2800" dirty="0">
                <a:solidFill>
                  <a:srgbClr val="FF1907"/>
                </a:solidFill>
                <a:cs typeface="Arial" charset="0"/>
              </a:rPr>
              <a:t>Executive</a:t>
            </a:r>
            <a:r>
              <a:rPr lang="en-US" sz="2800" dirty="0">
                <a:cs typeface="Arial" charset="0"/>
              </a:rPr>
              <a:t>, and </a:t>
            </a:r>
            <a:r>
              <a:rPr lang="en-US" sz="2800" dirty="0">
                <a:solidFill>
                  <a:srgbClr val="FF1907"/>
                </a:solidFill>
                <a:cs typeface="Arial" charset="0"/>
              </a:rPr>
              <a:t>Judicial</a:t>
            </a:r>
            <a:r>
              <a:rPr lang="en-US" sz="2800" dirty="0">
                <a:cs typeface="Arial" charset="0"/>
              </a:rPr>
              <a:t>) and contain the systems of </a:t>
            </a:r>
            <a:r>
              <a:rPr lang="en-US" sz="2800" dirty="0">
                <a:solidFill>
                  <a:srgbClr val="FF1907"/>
                </a:solidFill>
                <a:cs typeface="Arial" charset="0"/>
              </a:rPr>
              <a:t>Separation of Powers</a:t>
            </a:r>
            <a:r>
              <a:rPr lang="en-US" sz="2800" dirty="0">
                <a:cs typeface="Arial" charset="0"/>
              </a:rPr>
              <a:t> and </a:t>
            </a:r>
            <a:r>
              <a:rPr lang="en-US" sz="2800" dirty="0">
                <a:solidFill>
                  <a:srgbClr val="FF1907"/>
                </a:solidFill>
                <a:cs typeface="Arial" charset="0"/>
              </a:rPr>
              <a:t>Checks and Balances</a:t>
            </a:r>
            <a:r>
              <a:rPr lang="en-US" sz="2800" dirty="0">
                <a:cs typeface="Arial" charset="0"/>
              </a:rPr>
              <a:t>.</a:t>
            </a:r>
          </a:p>
        </p:txBody>
      </p:sp>
      <p:sp>
        <p:nvSpPr>
          <p:cNvPr id="4" name="Text Box 8"/>
          <p:cNvSpPr txBox="1">
            <a:spLocks noChangeArrowheads="1"/>
          </p:cNvSpPr>
          <p:nvPr/>
        </p:nvSpPr>
        <p:spPr bwMode="auto">
          <a:xfrm>
            <a:off x="723900" y="990600"/>
            <a:ext cx="20955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735330" y="2971800"/>
            <a:ext cx="360807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2562224" y="3341132"/>
            <a:ext cx="1552575"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7315200" y="3341132"/>
            <a:ext cx="16764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723900" y="3738745"/>
            <a:ext cx="12573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9" name="Text Box 8"/>
          <p:cNvSpPr txBox="1">
            <a:spLocks noChangeArrowheads="1"/>
          </p:cNvSpPr>
          <p:nvPr/>
        </p:nvSpPr>
        <p:spPr bwMode="auto">
          <a:xfrm>
            <a:off x="3457281" y="5352854"/>
            <a:ext cx="16764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dirty="0"/>
          </a:p>
        </p:txBody>
      </p:sp>
      <p:sp>
        <p:nvSpPr>
          <p:cNvPr id="10" name="Text Box 8"/>
          <p:cNvSpPr txBox="1">
            <a:spLocks noChangeArrowheads="1"/>
          </p:cNvSpPr>
          <p:nvPr/>
        </p:nvSpPr>
        <p:spPr bwMode="auto">
          <a:xfrm>
            <a:off x="5257800" y="5334000"/>
            <a:ext cx="16764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11" name="Text Box 8"/>
          <p:cNvSpPr txBox="1">
            <a:spLocks noChangeArrowheads="1"/>
          </p:cNvSpPr>
          <p:nvPr/>
        </p:nvSpPr>
        <p:spPr bwMode="auto">
          <a:xfrm>
            <a:off x="723900" y="5779532"/>
            <a:ext cx="13335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Tree>
    <p:extLst>
      <p:ext uri="{BB962C8B-B14F-4D97-AF65-F5344CB8AC3E}">
        <p14:creationId xmlns:p14="http://schemas.microsoft.com/office/powerpoint/2010/main" val="1668371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8"/>
                                        </p:tgtEl>
                                      </p:cBhvr>
                                    </p:animEffect>
                                    <p:anim calcmode="lin" valueType="num">
                                      <p:cBhvr>
                                        <p:cTn id="28" dur="1000"/>
                                        <p:tgtEl>
                                          <p:spTgt spid="8"/>
                                        </p:tgtEl>
                                        <p:attrNameLst>
                                          <p:attrName>ppt_x</p:attrName>
                                        </p:attrNameLst>
                                      </p:cBhvr>
                                      <p:tavLst>
                                        <p:tav tm="0">
                                          <p:val>
                                            <p:strVal val="ppt_x"/>
                                          </p:val>
                                        </p:tav>
                                        <p:tav tm="100000">
                                          <p:val>
                                            <p:strVal val="ppt_x"/>
                                          </p:val>
                                        </p:tav>
                                      </p:tavLst>
                                    </p:anim>
                                    <p:anim calcmode="lin" valueType="num">
                                      <p:cBhvr>
                                        <p:cTn id="29" dur="1000"/>
                                        <p:tgtEl>
                                          <p:spTgt spid="8"/>
                                        </p:tgtEl>
                                        <p:attrNameLst>
                                          <p:attrName>ppt_y</p:attrName>
                                        </p:attrNameLst>
                                      </p:cBhvr>
                                      <p:tavLst>
                                        <p:tav tm="0">
                                          <p:val>
                                            <p:strVal val="ppt_y"/>
                                          </p:val>
                                        </p:tav>
                                        <p:tav tm="100000">
                                          <p:val>
                                            <p:strVal val="ppt_y+.1"/>
                                          </p:val>
                                        </p:tav>
                                      </p:tavLst>
                                    </p:anim>
                                    <p:set>
                                      <p:cBhvr>
                                        <p:cTn id="30" dur="1" fill="hold">
                                          <p:stCondLst>
                                            <p:cond delay="999"/>
                                          </p:stCondLst>
                                        </p:cTn>
                                        <p:tgtEl>
                                          <p:spTgt spid="8"/>
                                        </p:tgtEl>
                                        <p:attrNameLst>
                                          <p:attrName>style.visibility</p:attrName>
                                        </p:attrNameLst>
                                      </p:cBhvr>
                                      <p:to>
                                        <p:strVal val="hidden"/>
                                      </p:to>
                                    </p:set>
                                  </p:childTnLst>
                                </p:cTn>
                              </p:par>
                              <p:par>
                                <p:cTn id="31" presetID="42" presetClass="exit" presetSubtype="0" fill="hold" grpId="0" nodeType="withEffect">
                                  <p:stCondLst>
                                    <p:cond delay="0"/>
                                  </p:stCondLst>
                                  <p:childTnLst>
                                    <p:animEffect transition="out" filter="fade">
                                      <p:cBhvr>
                                        <p:cTn id="32" dur="1000"/>
                                        <p:tgtEl>
                                          <p:spTgt spid="7"/>
                                        </p:tgtEl>
                                      </p:cBhvr>
                                    </p:animEffect>
                                    <p:anim calcmode="lin" valueType="num">
                                      <p:cBhvr>
                                        <p:cTn id="33" dur="1000"/>
                                        <p:tgtEl>
                                          <p:spTgt spid="7"/>
                                        </p:tgtEl>
                                        <p:attrNameLst>
                                          <p:attrName>ppt_x</p:attrName>
                                        </p:attrNameLst>
                                      </p:cBhvr>
                                      <p:tavLst>
                                        <p:tav tm="0">
                                          <p:val>
                                            <p:strVal val="ppt_x"/>
                                          </p:val>
                                        </p:tav>
                                        <p:tav tm="100000">
                                          <p:val>
                                            <p:strVal val="ppt_x"/>
                                          </p:val>
                                        </p:tav>
                                      </p:tavLst>
                                    </p:anim>
                                    <p:anim calcmode="lin" valueType="num">
                                      <p:cBhvr>
                                        <p:cTn id="34" dur="1000"/>
                                        <p:tgtEl>
                                          <p:spTgt spid="7"/>
                                        </p:tgtEl>
                                        <p:attrNameLst>
                                          <p:attrName>ppt_y</p:attrName>
                                        </p:attrNameLst>
                                      </p:cBhvr>
                                      <p:tavLst>
                                        <p:tav tm="0">
                                          <p:val>
                                            <p:strVal val="ppt_y"/>
                                          </p:val>
                                        </p:tav>
                                        <p:tav tm="100000">
                                          <p:val>
                                            <p:strVal val="ppt_y+.1"/>
                                          </p:val>
                                        </p:tav>
                                      </p:tavLst>
                                    </p:anim>
                                    <p:set>
                                      <p:cBhvr>
                                        <p:cTn id="35" dur="1" fill="hold">
                                          <p:stCondLst>
                                            <p:cond delay="999"/>
                                          </p:stCondLst>
                                        </p:cTn>
                                        <p:tgtEl>
                                          <p:spTgt spid="7"/>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42" presetClass="exit" presetSubtype="0" fill="hold" grpId="0" nodeType="clickEffect">
                                  <p:stCondLst>
                                    <p:cond delay="0"/>
                                  </p:stCondLst>
                                  <p:childTnLst>
                                    <p:animEffect transition="out" filter="fade">
                                      <p:cBhvr>
                                        <p:cTn id="39" dur="1000"/>
                                        <p:tgtEl>
                                          <p:spTgt spid="9"/>
                                        </p:tgtEl>
                                      </p:cBhvr>
                                    </p:animEffect>
                                    <p:anim calcmode="lin" valueType="num">
                                      <p:cBhvr>
                                        <p:cTn id="40" dur="1000"/>
                                        <p:tgtEl>
                                          <p:spTgt spid="9"/>
                                        </p:tgtEl>
                                        <p:attrNameLst>
                                          <p:attrName>ppt_x</p:attrName>
                                        </p:attrNameLst>
                                      </p:cBhvr>
                                      <p:tavLst>
                                        <p:tav tm="0">
                                          <p:val>
                                            <p:strVal val="ppt_x"/>
                                          </p:val>
                                        </p:tav>
                                        <p:tav tm="100000">
                                          <p:val>
                                            <p:strVal val="ppt_x"/>
                                          </p:val>
                                        </p:tav>
                                      </p:tavLst>
                                    </p:anim>
                                    <p:anim calcmode="lin" valueType="num">
                                      <p:cBhvr>
                                        <p:cTn id="41" dur="1000"/>
                                        <p:tgtEl>
                                          <p:spTgt spid="9"/>
                                        </p:tgtEl>
                                        <p:attrNameLst>
                                          <p:attrName>ppt_y</p:attrName>
                                        </p:attrNameLst>
                                      </p:cBhvr>
                                      <p:tavLst>
                                        <p:tav tm="0">
                                          <p:val>
                                            <p:strVal val="ppt_y"/>
                                          </p:val>
                                        </p:tav>
                                        <p:tav tm="100000">
                                          <p:val>
                                            <p:strVal val="ppt_y+.1"/>
                                          </p:val>
                                        </p:tav>
                                      </p:tavLst>
                                    </p:anim>
                                    <p:set>
                                      <p:cBhvr>
                                        <p:cTn id="42" dur="1" fill="hold">
                                          <p:stCondLst>
                                            <p:cond delay="999"/>
                                          </p:stCondLst>
                                        </p:cTn>
                                        <p:tgtEl>
                                          <p:spTgt spid="9"/>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42" presetClass="exit" presetSubtype="0" fill="hold" grpId="0" nodeType="clickEffect">
                                  <p:stCondLst>
                                    <p:cond delay="0"/>
                                  </p:stCondLst>
                                  <p:childTnLst>
                                    <p:animEffect transition="out" filter="fade">
                                      <p:cBhvr>
                                        <p:cTn id="46" dur="1000"/>
                                        <p:tgtEl>
                                          <p:spTgt spid="10"/>
                                        </p:tgtEl>
                                      </p:cBhvr>
                                    </p:animEffect>
                                    <p:anim calcmode="lin" valueType="num">
                                      <p:cBhvr>
                                        <p:cTn id="47" dur="1000"/>
                                        <p:tgtEl>
                                          <p:spTgt spid="10"/>
                                        </p:tgtEl>
                                        <p:attrNameLst>
                                          <p:attrName>ppt_x</p:attrName>
                                        </p:attrNameLst>
                                      </p:cBhvr>
                                      <p:tavLst>
                                        <p:tav tm="0">
                                          <p:val>
                                            <p:strVal val="ppt_x"/>
                                          </p:val>
                                        </p:tav>
                                        <p:tav tm="100000">
                                          <p:val>
                                            <p:strVal val="ppt_x"/>
                                          </p:val>
                                        </p:tav>
                                      </p:tavLst>
                                    </p:anim>
                                    <p:anim calcmode="lin" valueType="num">
                                      <p:cBhvr>
                                        <p:cTn id="48" dur="1000"/>
                                        <p:tgtEl>
                                          <p:spTgt spid="10"/>
                                        </p:tgtEl>
                                        <p:attrNameLst>
                                          <p:attrName>ppt_y</p:attrName>
                                        </p:attrNameLst>
                                      </p:cBhvr>
                                      <p:tavLst>
                                        <p:tav tm="0">
                                          <p:val>
                                            <p:strVal val="ppt_y"/>
                                          </p:val>
                                        </p:tav>
                                        <p:tav tm="100000">
                                          <p:val>
                                            <p:strVal val="ppt_y+.1"/>
                                          </p:val>
                                        </p:tav>
                                      </p:tavLst>
                                    </p:anim>
                                    <p:set>
                                      <p:cBhvr>
                                        <p:cTn id="49" dur="1" fill="hold">
                                          <p:stCondLst>
                                            <p:cond delay="999"/>
                                          </p:stCondLst>
                                        </p:cTn>
                                        <p:tgtEl>
                                          <p:spTgt spid="10"/>
                                        </p:tgtEl>
                                        <p:attrNameLst>
                                          <p:attrName>style.visibility</p:attrName>
                                        </p:attrNameLst>
                                      </p:cBhvr>
                                      <p:to>
                                        <p:strVal val="hidden"/>
                                      </p:to>
                                    </p:set>
                                  </p:childTnLst>
                                </p:cTn>
                              </p:par>
                            </p:childTnLst>
                          </p:cTn>
                        </p:par>
                      </p:childTnLst>
                    </p:cTn>
                  </p:par>
                  <p:par>
                    <p:cTn id="50" fill="hold">
                      <p:stCondLst>
                        <p:cond delay="indefinite"/>
                      </p:stCondLst>
                      <p:childTnLst>
                        <p:par>
                          <p:cTn id="51" fill="hold">
                            <p:stCondLst>
                              <p:cond delay="0"/>
                            </p:stCondLst>
                            <p:childTnLst>
                              <p:par>
                                <p:cTn id="52" presetID="42" presetClass="exit" presetSubtype="0" fill="hold" grpId="0" nodeType="clickEffect">
                                  <p:stCondLst>
                                    <p:cond delay="0"/>
                                  </p:stCondLst>
                                  <p:childTnLst>
                                    <p:animEffect transition="out" filter="fade">
                                      <p:cBhvr>
                                        <p:cTn id="53" dur="1000"/>
                                        <p:tgtEl>
                                          <p:spTgt spid="11"/>
                                        </p:tgtEl>
                                      </p:cBhvr>
                                    </p:animEffect>
                                    <p:anim calcmode="lin" valueType="num">
                                      <p:cBhvr>
                                        <p:cTn id="54" dur="1000"/>
                                        <p:tgtEl>
                                          <p:spTgt spid="11"/>
                                        </p:tgtEl>
                                        <p:attrNameLst>
                                          <p:attrName>ppt_x</p:attrName>
                                        </p:attrNameLst>
                                      </p:cBhvr>
                                      <p:tavLst>
                                        <p:tav tm="0">
                                          <p:val>
                                            <p:strVal val="ppt_x"/>
                                          </p:val>
                                        </p:tav>
                                        <p:tav tm="100000">
                                          <p:val>
                                            <p:strVal val="ppt_x"/>
                                          </p:val>
                                        </p:tav>
                                      </p:tavLst>
                                    </p:anim>
                                    <p:anim calcmode="lin" valueType="num">
                                      <p:cBhvr>
                                        <p:cTn id="55" dur="1000"/>
                                        <p:tgtEl>
                                          <p:spTgt spid="11"/>
                                        </p:tgtEl>
                                        <p:attrNameLst>
                                          <p:attrName>ppt_y</p:attrName>
                                        </p:attrNameLst>
                                      </p:cBhvr>
                                      <p:tavLst>
                                        <p:tav tm="0">
                                          <p:val>
                                            <p:strVal val="ppt_y"/>
                                          </p:val>
                                        </p:tav>
                                        <p:tav tm="100000">
                                          <p:val>
                                            <p:strVal val="ppt_y+.1"/>
                                          </p:val>
                                        </p:tav>
                                      </p:tavLst>
                                    </p:anim>
                                    <p:set>
                                      <p:cBhvr>
                                        <p:cTn id="56" dur="1" fill="hold">
                                          <p:stCondLst>
                                            <p:cond delay="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Lst>
  </p:timing>
</p:sld>
</file>

<file path=ppt/slides/slide8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9314" name="Rectangle 2"/>
          <p:cNvSpPr>
            <a:spLocks noGrp="1" noChangeArrowheads="1"/>
          </p:cNvSpPr>
          <p:nvPr>
            <p:ph type="title"/>
          </p:nvPr>
        </p:nvSpPr>
        <p:spPr>
          <a:xfrm>
            <a:off x="0" y="0"/>
            <a:ext cx="9144000" cy="990600"/>
          </a:xfrm>
        </p:spPr>
        <p:txBody>
          <a:bodyPr/>
          <a:lstStyle/>
          <a:p>
            <a:r>
              <a:rPr lang="en-US">
                <a:solidFill>
                  <a:srgbClr val="FF0000"/>
                </a:solidFill>
              </a:rPr>
              <a:t>GA State Constitution</a:t>
            </a:r>
            <a:endParaRPr lang="en-US"/>
          </a:p>
        </p:txBody>
      </p:sp>
      <p:sp>
        <p:nvSpPr>
          <p:cNvPr id="269315" name="Rectangle 3"/>
          <p:cNvSpPr>
            <a:spLocks noGrp="1" noChangeArrowheads="1"/>
          </p:cNvSpPr>
          <p:nvPr>
            <p:ph type="body" idx="1"/>
          </p:nvPr>
        </p:nvSpPr>
        <p:spPr>
          <a:xfrm>
            <a:off x="457200" y="914400"/>
            <a:ext cx="8458200" cy="5943600"/>
          </a:xfrm>
          <a:noFill/>
          <a:ln/>
        </p:spPr>
        <p:txBody>
          <a:bodyPr/>
          <a:lstStyle/>
          <a:p>
            <a:r>
              <a:rPr lang="en-US">
                <a:solidFill>
                  <a:srgbClr val="FF1907"/>
                </a:solidFill>
                <a:cs typeface="Arial" charset="0"/>
              </a:rPr>
              <a:t>Separation of Powers</a:t>
            </a:r>
            <a:r>
              <a:rPr lang="en-US">
                <a:cs typeface="Arial" charset="0"/>
              </a:rPr>
              <a:t> – Each of the three branches of government have different jobs:</a:t>
            </a:r>
          </a:p>
          <a:p>
            <a:pPr lvl="1"/>
            <a:r>
              <a:rPr lang="en-US">
                <a:solidFill>
                  <a:srgbClr val="FF1907"/>
                </a:solidFill>
                <a:cs typeface="Arial" charset="0"/>
              </a:rPr>
              <a:t>Legislative</a:t>
            </a:r>
            <a:r>
              <a:rPr lang="en-US">
                <a:cs typeface="Arial" charset="0"/>
              </a:rPr>
              <a:t> – Makes the rules or laws that people must obey.</a:t>
            </a:r>
          </a:p>
          <a:p>
            <a:pPr lvl="1"/>
            <a:r>
              <a:rPr lang="en-US">
                <a:solidFill>
                  <a:srgbClr val="FF1907"/>
                </a:solidFill>
                <a:cs typeface="Arial" charset="0"/>
              </a:rPr>
              <a:t>Executive</a:t>
            </a:r>
            <a:r>
              <a:rPr lang="en-US">
                <a:cs typeface="Arial" charset="0"/>
              </a:rPr>
              <a:t> – Head, or leader, of the government.  Enforces the laws.</a:t>
            </a:r>
          </a:p>
          <a:p>
            <a:pPr lvl="1"/>
            <a:r>
              <a:rPr lang="en-US">
                <a:solidFill>
                  <a:srgbClr val="FF1907"/>
                </a:solidFill>
                <a:cs typeface="Arial" charset="0"/>
              </a:rPr>
              <a:t>Judicial</a:t>
            </a:r>
            <a:r>
              <a:rPr lang="en-US">
                <a:cs typeface="Arial" charset="0"/>
              </a:rPr>
              <a:t> – Interprets, or judges, the laws.</a:t>
            </a:r>
          </a:p>
          <a:p>
            <a:r>
              <a:rPr lang="en-US">
                <a:solidFill>
                  <a:srgbClr val="FF1907"/>
                </a:solidFill>
                <a:cs typeface="Arial" charset="0"/>
              </a:rPr>
              <a:t>Checks and Balances</a:t>
            </a:r>
            <a:r>
              <a:rPr lang="en-US">
                <a:cs typeface="Arial" charset="0"/>
              </a:rPr>
              <a:t> – System created to ensure that none of the three branches of government become too powerful, or more powerful than any of the other branches.  </a:t>
            </a:r>
          </a:p>
          <a:p>
            <a:pPr lvl="1">
              <a:buFontTx/>
              <a:buNone/>
            </a:pPr>
            <a:endParaRPr lang="en-US">
              <a:cs typeface="Arial" charset="0"/>
            </a:endParaRPr>
          </a:p>
        </p:txBody>
      </p:sp>
      <p:sp>
        <p:nvSpPr>
          <p:cNvPr id="4" name="Text Box 8"/>
          <p:cNvSpPr txBox="1">
            <a:spLocks noChangeArrowheads="1"/>
          </p:cNvSpPr>
          <p:nvPr/>
        </p:nvSpPr>
        <p:spPr bwMode="auto">
          <a:xfrm>
            <a:off x="723900" y="990600"/>
            <a:ext cx="407670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a:p>
        </p:txBody>
      </p:sp>
      <p:sp>
        <p:nvSpPr>
          <p:cNvPr id="5" name="Text Box 8"/>
          <p:cNvSpPr txBox="1">
            <a:spLocks noChangeArrowheads="1"/>
          </p:cNvSpPr>
          <p:nvPr/>
        </p:nvSpPr>
        <p:spPr bwMode="auto">
          <a:xfrm>
            <a:off x="1219200" y="1981200"/>
            <a:ext cx="182880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a:p>
        </p:txBody>
      </p:sp>
      <p:sp>
        <p:nvSpPr>
          <p:cNvPr id="6" name="Text Box 8"/>
          <p:cNvSpPr txBox="1">
            <a:spLocks noChangeArrowheads="1"/>
          </p:cNvSpPr>
          <p:nvPr/>
        </p:nvSpPr>
        <p:spPr bwMode="auto">
          <a:xfrm>
            <a:off x="1219200" y="2928312"/>
            <a:ext cx="167640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a:p>
        </p:txBody>
      </p:sp>
      <p:sp>
        <p:nvSpPr>
          <p:cNvPr id="7" name="Text Box 8"/>
          <p:cNvSpPr txBox="1">
            <a:spLocks noChangeArrowheads="1"/>
          </p:cNvSpPr>
          <p:nvPr/>
        </p:nvSpPr>
        <p:spPr bwMode="auto">
          <a:xfrm>
            <a:off x="1219200" y="3915102"/>
            <a:ext cx="129540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a:p>
        </p:txBody>
      </p:sp>
      <p:sp>
        <p:nvSpPr>
          <p:cNvPr id="8" name="Text Box 8"/>
          <p:cNvSpPr txBox="1">
            <a:spLocks noChangeArrowheads="1"/>
          </p:cNvSpPr>
          <p:nvPr/>
        </p:nvSpPr>
        <p:spPr bwMode="auto">
          <a:xfrm>
            <a:off x="723900" y="4382809"/>
            <a:ext cx="4152900" cy="461665"/>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a:p>
        </p:txBody>
      </p:sp>
    </p:spTree>
    <p:extLst>
      <p:ext uri="{BB962C8B-B14F-4D97-AF65-F5344CB8AC3E}">
        <p14:creationId xmlns:p14="http://schemas.microsoft.com/office/powerpoint/2010/main" val="1197792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42" presetClass="exit" presetSubtype="0" fill="hold" grpId="0" nodeType="clickEffect">
                                  <p:stCondLst>
                                    <p:cond delay="0"/>
                                  </p:stCondLst>
                                  <p:childTnLst>
                                    <p:animEffect transition="out" filter="fade">
                                      <p:cBhvr>
                                        <p:cTn id="34" dur="1000"/>
                                        <p:tgtEl>
                                          <p:spTgt spid="8"/>
                                        </p:tgtEl>
                                      </p:cBhvr>
                                    </p:animEffect>
                                    <p:anim calcmode="lin" valueType="num">
                                      <p:cBhvr>
                                        <p:cTn id="35" dur="1000"/>
                                        <p:tgtEl>
                                          <p:spTgt spid="8"/>
                                        </p:tgtEl>
                                        <p:attrNameLst>
                                          <p:attrName>ppt_x</p:attrName>
                                        </p:attrNameLst>
                                      </p:cBhvr>
                                      <p:tavLst>
                                        <p:tav tm="0">
                                          <p:val>
                                            <p:strVal val="ppt_x"/>
                                          </p:val>
                                        </p:tav>
                                        <p:tav tm="100000">
                                          <p:val>
                                            <p:strVal val="ppt_x"/>
                                          </p:val>
                                        </p:tav>
                                      </p:tavLst>
                                    </p:anim>
                                    <p:anim calcmode="lin" valueType="num">
                                      <p:cBhvr>
                                        <p:cTn id="36" dur="1000"/>
                                        <p:tgtEl>
                                          <p:spTgt spid="8"/>
                                        </p:tgtEl>
                                        <p:attrNameLst>
                                          <p:attrName>ppt_y</p:attrName>
                                        </p:attrNameLst>
                                      </p:cBhvr>
                                      <p:tavLst>
                                        <p:tav tm="0">
                                          <p:val>
                                            <p:strVal val="ppt_y"/>
                                          </p:val>
                                        </p:tav>
                                        <p:tav tm="100000">
                                          <p:val>
                                            <p:strVal val="ppt_y+.1"/>
                                          </p:val>
                                        </p:tav>
                                      </p:tavLst>
                                    </p:anim>
                                    <p:set>
                                      <p:cBhvr>
                                        <p:cTn id="37" dur="1" fill="hold">
                                          <p:stCondLst>
                                            <p:cond delay="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p:txBody>
          <a:bodyPr/>
          <a:lstStyle/>
          <a:p>
            <a:r>
              <a:rPr lang="en-US" sz="4400"/>
              <a:t>Branches of Government Video</a:t>
            </a:r>
          </a:p>
        </p:txBody>
      </p:sp>
      <p:sp>
        <p:nvSpPr>
          <p:cNvPr id="271363" name="Rectangle 3"/>
          <p:cNvSpPr>
            <a:spLocks noGrp="1" noChangeArrowheads="1"/>
          </p:cNvSpPr>
          <p:nvPr>
            <p:ph type="body" idx="1"/>
          </p:nvPr>
        </p:nvSpPr>
        <p:spPr>
          <a:xfrm>
            <a:off x="304800" y="1752600"/>
            <a:ext cx="8610600" cy="4800600"/>
          </a:xfrm>
        </p:spPr>
        <p:txBody>
          <a:bodyPr/>
          <a:lstStyle/>
          <a:p>
            <a:pPr>
              <a:buFontTx/>
              <a:buNone/>
            </a:pPr>
            <a:r>
              <a:rPr lang="en-US">
                <a:hlinkClick r:id="rId2"/>
              </a:rPr>
              <a:t>BrainPop – Branches of Government</a:t>
            </a:r>
            <a:endParaRPr lang="en-US"/>
          </a:p>
          <a:p>
            <a:pPr>
              <a:buFontTx/>
              <a:buNone/>
            </a:pPr>
            <a:endParaRPr lang="en-US"/>
          </a:p>
          <a:p>
            <a:pPr>
              <a:buFontTx/>
              <a:buNone/>
            </a:pPr>
            <a:endParaRPr lang="en-US"/>
          </a:p>
          <a:p>
            <a:pPr>
              <a:buFontTx/>
              <a:buNone/>
            </a:pPr>
            <a:endParaRPr lang="en-US"/>
          </a:p>
          <a:p>
            <a:pPr>
              <a:buFontTx/>
              <a:buNone/>
            </a:pPr>
            <a:r>
              <a:rPr lang="en-US" b="1"/>
              <a:t>GMS BrainPop Login Information:</a:t>
            </a:r>
          </a:p>
          <a:p>
            <a:pPr>
              <a:buFontTx/>
              <a:buNone/>
            </a:pPr>
            <a:r>
              <a:rPr lang="en-US"/>
              <a:t>	Username: griffinms</a:t>
            </a:r>
          </a:p>
          <a:p>
            <a:pPr>
              <a:buFontTx/>
              <a:buNone/>
            </a:pPr>
            <a:r>
              <a:rPr lang="en-US"/>
              <a:t>	Password: student</a:t>
            </a:r>
          </a:p>
          <a:p>
            <a:pPr>
              <a:buFontTx/>
              <a:buNone/>
            </a:pPr>
            <a:endParaRPr lang="en-US"/>
          </a:p>
        </p:txBody>
      </p:sp>
    </p:spTree>
    <p:extLst>
      <p:ext uri="{BB962C8B-B14F-4D97-AF65-F5344CB8AC3E}">
        <p14:creationId xmlns:p14="http://schemas.microsoft.com/office/powerpoint/2010/main" val="112426570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2"/>
          <p:cNvSpPr>
            <a:spLocks noGrp="1" noChangeArrowheads="1"/>
          </p:cNvSpPr>
          <p:nvPr>
            <p:ph type="title"/>
          </p:nvPr>
        </p:nvSpPr>
        <p:spPr>
          <a:xfrm>
            <a:off x="0" y="228600"/>
            <a:ext cx="9144000" cy="1143000"/>
          </a:xfrm>
        </p:spPr>
        <p:txBody>
          <a:bodyPr/>
          <a:lstStyle/>
          <a:p>
            <a:r>
              <a:rPr lang="en-US" sz="3100" dirty="0" smtClean="0"/>
              <a:t>Pledge of Allegiance to the Georgia Flag</a:t>
            </a:r>
            <a:endParaRPr lang="en-US" sz="3100" dirty="0"/>
          </a:p>
        </p:txBody>
      </p:sp>
      <p:sp>
        <p:nvSpPr>
          <p:cNvPr id="268291" name="Rectangle 3"/>
          <p:cNvSpPr>
            <a:spLocks noGrp="1" noChangeArrowheads="1"/>
          </p:cNvSpPr>
          <p:nvPr>
            <p:ph type="body" idx="1"/>
          </p:nvPr>
        </p:nvSpPr>
        <p:spPr>
          <a:xfrm>
            <a:off x="457200" y="1295400"/>
            <a:ext cx="8458200" cy="5257800"/>
          </a:xfrm>
        </p:spPr>
        <p:txBody>
          <a:bodyPr/>
          <a:lstStyle/>
          <a:p>
            <a:pPr marL="0" indent="0" algn="ctr">
              <a:buNone/>
            </a:pPr>
            <a:r>
              <a:rPr lang="en-US" dirty="0"/>
              <a:t>"I pledge allegiance to the Georgia flag and to the principles for which it stands; Wisdom, Justice, and Moderation</a:t>
            </a:r>
            <a:r>
              <a:rPr lang="en-US" dirty="0" smtClean="0"/>
              <a:t>.“</a:t>
            </a:r>
          </a:p>
          <a:p>
            <a:endParaRPr lang="en-US" sz="1200" dirty="0" smtClean="0"/>
          </a:p>
          <a:p>
            <a:r>
              <a:rPr lang="en-US" sz="2800" dirty="0" smtClean="0"/>
              <a:t>Approved: March 28, 1935</a:t>
            </a:r>
          </a:p>
          <a:p>
            <a:r>
              <a:rPr lang="en-US" sz="2800" dirty="0">
                <a:solidFill>
                  <a:srgbClr val="FF0000"/>
                </a:solidFill>
              </a:rPr>
              <a:t>Wisdom</a:t>
            </a:r>
            <a:r>
              <a:rPr lang="en-US" sz="2800" dirty="0"/>
              <a:t> – good sense;  a wise attitude, belief, or course of action </a:t>
            </a:r>
          </a:p>
          <a:p>
            <a:r>
              <a:rPr lang="en-US" sz="2800" dirty="0">
                <a:solidFill>
                  <a:srgbClr val="FF0000"/>
                </a:solidFill>
              </a:rPr>
              <a:t>Justice</a:t>
            </a:r>
            <a:r>
              <a:rPr lang="en-US" sz="2800" dirty="0"/>
              <a:t> - the quality of being just, impartial, or fair; the quality of conforming to law</a:t>
            </a:r>
          </a:p>
          <a:p>
            <a:r>
              <a:rPr lang="en-US" sz="2800" dirty="0">
                <a:solidFill>
                  <a:srgbClr val="FF0000"/>
                </a:solidFill>
              </a:rPr>
              <a:t>Moderation</a:t>
            </a:r>
            <a:r>
              <a:rPr lang="en-US" sz="2800" dirty="0"/>
              <a:t> – avoiding extremes of behavior or expression </a:t>
            </a:r>
            <a:r>
              <a:rPr lang="en-US" sz="2800" b="1" dirty="0"/>
              <a:t>:</a:t>
            </a:r>
            <a:r>
              <a:rPr lang="en-US" sz="2800" dirty="0"/>
              <a:t> observing reasonable </a:t>
            </a:r>
            <a:r>
              <a:rPr lang="en-US" sz="2800" dirty="0" smtClean="0"/>
              <a:t>limits</a:t>
            </a:r>
          </a:p>
          <a:p>
            <a:endParaRPr lang="en-US" dirty="0" smtClean="0"/>
          </a:p>
          <a:p>
            <a:endParaRPr lang="en-US" dirty="0"/>
          </a:p>
        </p:txBody>
      </p:sp>
      <p:sp>
        <p:nvSpPr>
          <p:cNvPr id="4" name="Text Box 8"/>
          <p:cNvSpPr txBox="1">
            <a:spLocks noChangeArrowheads="1"/>
          </p:cNvSpPr>
          <p:nvPr/>
        </p:nvSpPr>
        <p:spPr bwMode="auto">
          <a:xfrm>
            <a:off x="685800" y="3673565"/>
            <a:ext cx="15240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000"/>
          </a:p>
        </p:txBody>
      </p:sp>
      <p:sp>
        <p:nvSpPr>
          <p:cNvPr id="5" name="Text Box 8"/>
          <p:cNvSpPr txBox="1">
            <a:spLocks noChangeArrowheads="1"/>
          </p:cNvSpPr>
          <p:nvPr/>
        </p:nvSpPr>
        <p:spPr bwMode="auto">
          <a:xfrm>
            <a:off x="685800" y="4572000"/>
            <a:ext cx="13716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000"/>
          </a:p>
        </p:txBody>
      </p:sp>
      <p:sp>
        <p:nvSpPr>
          <p:cNvPr id="6" name="Text Box 8"/>
          <p:cNvSpPr txBox="1">
            <a:spLocks noChangeArrowheads="1"/>
          </p:cNvSpPr>
          <p:nvPr/>
        </p:nvSpPr>
        <p:spPr bwMode="auto">
          <a:xfrm>
            <a:off x="698500" y="5562600"/>
            <a:ext cx="20447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000"/>
          </a:p>
        </p:txBody>
      </p:sp>
      <p:sp>
        <p:nvSpPr>
          <p:cNvPr id="7" name="Text Box 8"/>
          <p:cNvSpPr txBox="1">
            <a:spLocks noChangeArrowheads="1"/>
          </p:cNvSpPr>
          <p:nvPr/>
        </p:nvSpPr>
        <p:spPr bwMode="auto">
          <a:xfrm>
            <a:off x="1524000" y="1905000"/>
            <a:ext cx="18288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000"/>
          </a:p>
        </p:txBody>
      </p:sp>
    </p:spTree>
    <p:extLst>
      <p:ext uri="{BB962C8B-B14F-4D97-AF65-F5344CB8AC3E}">
        <p14:creationId xmlns:p14="http://schemas.microsoft.com/office/powerpoint/2010/main" val="2725685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7"/>
                                        </p:tgtEl>
                                      </p:cBhvr>
                                    </p:animEffect>
                                    <p:anim calcmode="lin" valueType="num">
                                      <p:cBhvr>
                                        <p:cTn id="7" dur="1000"/>
                                        <p:tgtEl>
                                          <p:spTgt spid="7"/>
                                        </p:tgtEl>
                                        <p:attrNameLst>
                                          <p:attrName>ppt_x</p:attrName>
                                        </p:attrNameLst>
                                      </p:cBhvr>
                                      <p:tavLst>
                                        <p:tav tm="0">
                                          <p:val>
                                            <p:strVal val="ppt_x"/>
                                          </p:val>
                                        </p:tav>
                                        <p:tav tm="100000">
                                          <p:val>
                                            <p:strVal val="ppt_x"/>
                                          </p:val>
                                        </p:tav>
                                      </p:tavLst>
                                    </p:anim>
                                    <p:anim calcmode="lin" valueType="num">
                                      <p:cBhvr>
                                        <p:cTn id="8" dur="1000"/>
                                        <p:tgtEl>
                                          <p:spTgt spid="7"/>
                                        </p:tgtEl>
                                        <p:attrNameLst>
                                          <p:attrName>ppt_y</p:attrName>
                                        </p:attrNameLst>
                                      </p:cBhvr>
                                      <p:tavLst>
                                        <p:tav tm="0">
                                          <p:val>
                                            <p:strVal val="ppt_y"/>
                                          </p:val>
                                        </p:tav>
                                        <p:tav tm="100000">
                                          <p:val>
                                            <p:strVal val="ppt_y+.1"/>
                                          </p:val>
                                        </p:tav>
                                      </p:tavLst>
                                    </p:anim>
                                    <p:set>
                                      <p:cBhvr>
                                        <p:cTn id="9" dur="1" fill="hold">
                                          <p:stCondLst>
                                            <p:cond delay="999"/>
                                          </p:stCondLst>
                                        </p:cTn>
                                        <p:tgtEl>
                                          <p:spTgt spid="7"/>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4"/>
                                        </p:tgtEl>
                                      </p:cBhvr>
                                    </p:animEffect>
                                    <p:anim calcmode="lin" valueType="num">
                                      <p:cBhvr>
                                        <p:cTn id="14" dur="1000"/>
                                        <p:tgtEl>
                                          <p:spTgt spid="4"/>
                                        </p:tgtEl>
                                        <p:attrNameLst>
                                          <p:attrName>ppt_x</p:attrName>
                                        </p:attrNameLst>
                                      </p:cBhvr>
                                      <p:tavLst>
                                        <p:tav tm="0">
                                          <p:val>
                                            <p:strVal val="ppt_x"/>
                                          </p:val>
                                        </p:tav>
                                        <p:tav tm="100000">
                                          <p:val>
                                            <p:strVal val="ppt_x"/>
                                          </p:val>
                                        </p:tav>
                                      </p:tavLst>
                                    </p:anim>
                                    <p:anim calcmode="lin" valueType="num">
                                      <p:cBhvr>
                                        <p:cTn id="15" dur="1000"/>
                                        <p:tgtEl>
                                          <p:spTgt spid="4"/>
                                        </p:tgtEl>
                                        <p:attrNameLst>
                                          <p:attrName>ppt_y</p:attrName>
                                        </p:attrNameLst>
                                      </p:cBhvr>
                                      <p:tavLst>
                                        <p:tav tm="0">
                                          <p:val>
                                            <p:strVal val="ppt_y"/>
                                          </p:val>
                                        </p:tav>
                                        <p:tav tm="100000">
                                          <p:val>
                                            <p:strVal val="ppt_y+.1"/>
                                          </p:val>
                                        </p:tav>
                                      </p:tavLst>
                                    </p:anim>
                                    <p:set>
                                      <p:cBhvr>
                                        <p:cTn id="16" dur="1" fill="hold">
                                          <p:stCondLst>
                                            <p:cond delay="999"/>
                                          </p:stCondLst>
                                        </p:cTn>
                                        <p:tgtEl>
                                          <p:spTgt spid="4"/>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5"/>
                                        </p:tgtEl>
                                      </p:cBhvr>
                                    </p:animEffect>
                                    <p:anim calcmode="lin" valueType="num">
                                      <p:cBhvr>
                                        <p:cTn id="21" dur="1000"/>
                                        <p:tgtEl>
                                          <p:spTgt spid="5"/>
                                        </p:tgtEl>
                                        <p:attrNameLst>
                                          <p:attrName>ppt_x</p:attrName>
                                        </p:attrNameLst>
                                      </p:cBhvr>
                                      <p:tavLst>
                                        <p:tav tm="0">
                                          <p:val>
                                            <p:strVal val="ppt_x"/>
                                          </p:val>
                                        </p:tav>
                                        <p:tav tm="100000">
                                          <p:val>
                                            <p:strVal val="ppt_x"/>
                                          </p:val>
                                        </p:tav>
                                      </p:tavLst>
                                    </p:anim>
                                    <p:anim calcmode="lin" valueType="num">
                                      <p:cBhvr>
                                        <p:cTn id="22" dur="1000"/>
                                        <p:tgtEl>
                                          <p:spTgt spid="5"/>
                                        </p:tgtEl>
                                        <p:attrNameLst>
                                          <p:attrName>ppt_y</p:attrName>
                                        </p:attrNameLst>
                                      </p:cBhvr>
                                      <p:tavLst>
                                        <p:tav tm="0">
                                          <p:val>
                                            <p:strVal val="ppt_y"/>
                                          </p:val>
                                        </p:tav>
                                        <p:tav tm="100000">
                                          <p:val>
                                            <p:strVal val="ppt_y+.1"/>
                                          </p:val>
                                        </p:tav>
                                      </p:tavLst>
                                    </p:anim>
                                    <p:set>
                                      <p:cBhvr>
                                        <p:cTn id="23" dur="1" fill="hold">
                                          <p:stCondLst>
                                            <p:cond delay="999"/>
                                          </p:stCondLst>
                                        </p:cTn>
                                        <p:tgtEl>
                                          <p:spTgt spid="5"/>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6"/>
                                        </p:tgtEl>
                                      </p:cBhvr>
                                    </p:animEffect>
                                    <p:anim calcmode="lin" valueType="num">
                                      <p:cBhvr>
                                        <p:cTn id="28" dur="1000"/>
                                        <p:tgtEl>
                                          <p:spTgt spid="6"/>
                                        </p:tgtEl>
                                        <p:attrNameLst>
                                          <p:attrName>ppt_x</p:attrName>
                                        </p:attrNameLst>
                                      </p:cBhvr>
                                      <p:tavLst>
                                        <p:tav tm="0">
                                          <p:val>
                                            <p:strVal val="ppt_x"/>
                                          </p:val>
                                        </p:tav>
                                        <p:tav tm="100000">
                                          <p:val>
                                            <p:strVal val="ppt_x"/>
                                          </p:val>
                                        </p:tav>
                                      </p:tavLst>
                                    </p:anim>
                                    <p:anim calcmode="lin" valueType="num">
                                      <p:cBhvr>
                                        <p:cTn id="29" dur="1000"/>
                                        <p:tgtEl>
                                          <p:spTgt spid="6"/>
                                        </p:tgtEl>
                                        <p:attrNameLst>
                                          <p:attrName>ppt_y</p:attrName>
                                        </p:attrNameLst>
                                      </p:cBhvr>
                                      <p:tavLst>
                                        <p:tav tm="0">
                                          <p:val>
                                            <p:strVal val="ppt_y"/>
                                          </p:val>
                                        </p:tav>
                                        <p:tav tm="100000">
                                          <p:val>
                                            <p:strVal val="ppt_y+.1"/>
                                          </p:val>
                                        </p:tav>
                                      </p:tavLst>
                                    </p:anim>
                                    <p:set>
                                      <p:cBhvr>
                                        <p:cTn id="30" dur="1" fill="hold">
                                          <p:stCondLst>
                                            <p:cond delay="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2"/>
          <p:cNvSpPr>
            <a:spLocks noGrp="1" noChangeArrowheads="1"/>
          </p:cNvSpPr>
          <p:nvPr>
            <p:ph type="title"/>
          </p:nvPr>
        </p:nvSpPr>
        <p:spPr>
          <a:xfrm>
            <a:off x="0" y="11430"/>
            <a:ext cx="9144000" cy="1143000"/>
          </a:xfrm>
        </p:spPr>
        <p:txBody>
          <a:bodyPr/>
          <a:lstStyle/>
          <a:p>
            <a:r>
              <a:rPr lang="en-US" sz="3100" dirty="0" smtClean="0"/>
              <a:t>Georgia State Seal and the Georgia Flag</a:t>
            </a:r>
            <a:endParaRPr lang="en-US" sz="3100" dirty="0"/>
          </a:p>
        </p:txBody>
      </p:sp>
      <p:sp>
        <p:nvSpPr>
          <p:cNvPr id="268291" name="Rectangle 3"/>
          <p:cNvSpPr>
            <a:spLocks noGrp="1" noChangeArrowheads="1"/>
          </p:cNvSpPr>
          <p:nvPr>
            <p:ph type="body" idx="1"/>
          </p:nvPr>
        </p:nvSpPr>
        <p:spPr>
          <a:xfrm>
            <a:off x="25400" y="914400"/>
            <a:ext cx="3505200" cy="685800"/>
          </a:xfrm>
        </p:spPr>
        <p:txBody>
          <a:bodyPr/>
          <a:lstStyle/>
          <a:p>
            <a:pPr marL="0" indent="0" algn="ctr">
              <a:buNone/>
            </a:pPr>
            <a:r>
              <a:rPr lang="en-US" sz="2400" b="1" dirty="0" smtClean="0"/>
              <a:t>Georgia State Seal</a:t>
            </a:r>
            <a:endParaRPr lang="en-US" sz="2000" b="1" dirty="0" smtClean="0"/>
          </a:p>
        </p:txBody>
      </p:sp>
      <p:pic>
        <p:nvPicPr>
          <p:cNvPr id="1028" name="Picture 4" descr="http://www.50states.com/flag/image/nunst090.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83000" y="1371599"/>
            <a:ext cx="5461000" cy="3505201"/>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txBox="1">
            <a:spLocks noChangeArrowheads="1"/>
          </p:cNvSpPr>
          <p:nvPr/>
        </p:nvSpPr>
        <p:spPr bwMode="auto">
          <a:xfrm>
            <a:off x="3652520" y="914400"/>
            <a:ext cx="5491480" cy="68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FontTx/>
              <a:buNone/>
            </a:pPr>
            <a:r>
              <a:rPr lang="en-US" sz="2400" b="1" dirty="0" smtClean="0"/>
              <a:t>Georgia State Flag</a:t>
            </a:r>
            <a:endParaRPr lang="en-US" sz="2000" b="1" dirty="0" smtClean="0"/>
          </a:p>
        </p:txBody>
      </p:sp>
      <p:sp>
        <p:nvSpPr>
          <p:cNvPr id="7" name="Rectangle 3"/>
          <p:cNvSpPr txBox="1">
            <a:spLocks noChangeArrowheads="1"/>
          </p:cNvSpPr>
          <p:nvPr/>
        </p:nvSpPr>
        <p:spPr bwMode="auto">
          <a:xfrm>
            <a:off x="403860" y="5029200"/>
            <a:ext cx="8458200" cy="1676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sz="2400" dirty="0" smtClean="0"/>
              <a:t>The </a:t>
            </a:r>
            <a:r>
              <a:rPr lang="en-US" sz="2400" dirty="0"/>
              <a:t>current Georgia state flag </a:t>
            </a:r>
            <a:r>
              <a:rPr lang="en-US" sz="2400" dirty="0" smtClean="0"/>
              <a:t>(adopted in 2004) features the state seal, </a:t>
            </a:r>
            <a:r>
              <a:rPr lang="en-US" sz="2400" dirty="0"/>
              <a:t>surrounded by thirteen stars, which represent the original American </a:t>
            </a:r>
            <a:r>
              <a:rPr lang="en-US" sz="2400" dirty="0" smtClean="0"/>
              <a:t>colonies, placed on the first national flag of the Confederacy.</a:t>
            </a:r>
            <a:endParaRPr lang="en-US" sz="2400" dirty="0"/>
          </a:p>
        </p:txBody>
      </p:sp>
      <p:pic>
        <p:nvPicPr>
          <p:cNvPr id="1030" name="Picture 6" descr="http://www.statesymbolsusa.org/IMAGES/Georgia/georgia-state-sea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371599"/>
            <a:ext cx="3512820" cy="3505201"/>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8" name="Text Box 8"/>
          <p:cNvSpPr txBox="1">
            <a:spLocks noChangeArrowheads="1"/>
          </p:cNvSpPr>
          <p:nvPr/>
        </p:nvSpPr>
        <p:spPr bwMode="auto">
          <a:xfrm>
            <a:off x="6553200" y="5038755"/>
            <a:ext cx="6858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000"/>
          </a:p>
        </p:txBody>
      </p:sp>
      <p:sp>
        <p:nvSpPr>
          <p:cNvPr id="9" name="Text Box 8"/>
          <p:cNvSpPr txBox="1">
            <a:spLocks noChangeArrowheads="1"/>
          </p:cNvSpPr>
          <p:nvPr/>
        </p:nvSpPr>
        <p:spPr bwMode="auto">
          <a:xfrm>
            <a:off x="4800600" y="5438865"/>
            <a:ext cx="11430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000"/>
          </a:p>
        </p:txBody>
      </p:sp>
      <p:sp>
        <p:nvSpPr>
          <p:cNvPr id="10" name="Text Box 8"/>
          <p:cNvSpPr txBox="1">
            <a:spLocks noChangeArrowheads="1"/>
          </p:cNvSpPr>
          <p:nvPr/>
        </p:nvSpPr>
        <p:spPr bwMode="auto">
          <a:xfrm>
            <a:off x="3947160" y="6172200"/>
            <a:ext cx="374904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000"/>
          </a:p>
        </p:txBody>
      </p:sp>
    </p:spTree>
    <p:extLst>
      <p:ext uri="{BB962C8B-B14F-4D97-AF65-F5344CB8AC3E}">
        <p14:creationId xmlns:p14="http://schemas.microsoft.com/office/powerpoint/2010/main" val="1921204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8"/>
                                        </p:tgtEl>
                                      </p:cBhvr>
                                    </p:animEffect>
                                    <p:anim calcmode="lin" valueType="num">
                                      <p:cBhvr>
                                        <p:cTn id="7" dur="1000"/>
                                        <p:tgtEl>
                                          <p:spTgt spid="8"/>
                                        </p:tgtEl>
                                        <p:attrNameLst>
                                          <p:attrName>ppt_x</p:attrName>
                                        </p:attrNameLst>
                                      </p:cBhvr>
                                      <p:tavLst>
                                        <p:tav tm="0">
                                          <p:val>
                                            <p:strVal val="ppt_x"/>
                                          </p:val>
                                        </p:tav>
                                        <p:tav tm="100000">
                                          <p:val>
                                            <p:strVal val="ppt_x"/>
                                          </p:val>
                                        </p:tav>
                                      </p:tavLst>
                                    </p:anim>
                                    <p:anim calcmode="lin" valueType="num">
                                      <p:cBhvr>
                                        <p:cTn id="8" dur="1000"/>
                                        <p:tgtEl>
                                          <p:spTgt spid="8"/>
                                        </p:tgtEl>
                                        <p:attrNameLst>
                                          <p:attrName>ppt_y</p:attrName>
                                        </p:attrNameLst>
                                      </p:cBhvr>
                                      <p:tavLst>
                                        <p:tav tm="0">
                                          <p:val>
                                            <p:strVal val="ppt_y"/>
                                          </p:val>
                                        </p:tav>
                                        <p:tav tm="100000">
                                          <p:val>
                                            <p:strVal val="ppt_y+.1"/>
                                          </p:val>
                                        </p:tav>
                                      </p:tavLst>
                                    </p:anim>
                                    <p:set>
                                      <p:cBhvr>
                                        <p:cTn id="9" dur="1" fill="hold">
                                          <p:stCondLst>
                                            <p:cond delay="999"/>
                                          </p:stCondLst>
                                        </p:cTn>
                                        <p:tgtEl>
                                          <p:spTgt spid="8"/>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9"/>
                                        </p:tgtEl>
                                      </p:cBhvr>
                                    </p:animEffect>
                                    <p:anim calcmode="lin" valueType="num">
                                      <p:cBhvr>
                                        <p:cTn id="14" dur="1000"/>
                                        <p:tgtEl>
                                          <p:spTgt spid="9"/>
                                        </p:tgtEl>
                                        <p:attrNameLst>
                                          <p:attrName>ppt_x</p:attrName>
                                        </p:attrNameLst>
                                      </p:cBhvr>
                                      <p:tavLst>
                                        <p:tav tm="0">
                                          <p:val>
                                            <p:strVal val="ppt_x"/>
                                          </p:val>
                                        </p:tav>
                                        <p:tav tm="100000">
                                          <p:val>
                                            <p:strVal val="ppt_x"/>
                                          </p:val>
                                        </p:tav>
                                      </p:tavLst>
                                    </p:anim>
                                    <p:anim calcmode="lin" valueType="num">
                                      <p:cBhvr>
                                        <p:cTn id="15" dur="1000"/>
                                        <p:tgtEl>
                                          <p:spTgt spid="9"/>
                                        </p:tgtEl>
                                        <p:attrNameLst>
                                          <p:attrName>ppt_y</p:attrName>
                                        </p:attrNameLst>
                                      </p:cBhvr>
                                      <p:tavLst>
                                        <p:tav tm="0">
                                          <p:val>
                                            <p:strVal val="ppt_y"/>
                                          </p:val>
                                        </p:tav>
                                        <p:tav tm="100000">
                                          <p:val>
                                            <p:strVal val="ppt_y+.1"/>
                                          </p:val>
                                        </p:tav>
                                      </p:tavLst>
                                    </p:anim>
                                    <p:set>
                                      <p:cBhvr>
                                        <p:cTn id="16" dur="1" fill="hold">
                                          <p:stCondLst>
                                            <p:cond delay="999"/>
                                          </p:stCondLst>
                                        </p:cTn>
                                        <p:tgtEl>
                                          <p:spTgt spid="9"/>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10"/>
                                        </p:tgtEl>
                                      </p:cBhvr>
                                    </p:animEffect>
                                    <p:anim calcmode="lin" valueType="num">
                                      <p:cBhvr>
                                        <p:cTn id="21" dur="1000"/>
                                        <p:tgtEl>
                                          <p:spTgt spid="10"/>
                                        </p:tgtEl>
                                        <p:attrNameLst>
                                          <p:attrName>ppt_x</p:attrName>
                                        </p:attrNameLst>
                                      </p:cBhvr>
                                      <p:tavLst>
                                        <p:tav tm="0">
                                          <p:val>
                                            <p:strVal val="ppt_x"/>
                                          </p:val>
                                        </p:tav>
                                        <p:tav tm="100000">
                                          <p:val>
                                            <p:strVal val="ppt_x"/>
                                          </p:val>
                                        </p:tav>
                                      </p:tavLst>
                                    </p:anim>
                                    <p:anim calcmode="lin" valueType="num">
                                      <p:cBhvr>
                                        <p:cTn id="22" dur="1000"/>
                                        <p:tgtEl>
                                          <p:spTgt spid="10"/>
                                        </p:tgtEl>
                                        <p:attrNameLst>
                                          <p:attrName>ppt_y</p:attrName>
                                        </p:attrNameLst>
                                      </p:cBhvr>
                                      <p:tavLst>
                                        <p:tav tm="0">
                                          <p:val>
                                            <p:strVal val="ppt_y"/>
                                          </p:val>
                                        </p:tav>
                                        <p:tav tm="100000">
                                          <p:val>
                                            <p:strVal val="ppt_y+.1"/>
                                          </p:val>
                                        </p:tav>
                                      </p:tavLst>
                                    </p:anim>
                                    <p:set>
                                      <p:cBhvr>
                                        <p:cTn id="23" dur="1" fill="hold">
                                          <p:stCondLst>
                                            <p:cond delay="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8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a:xfrm>
            <a:off x="0" y="0"/>
            <a:ext cx="9144000" cy="990600"/>
          </a:xfrm>
        </p:spPr>
        <p:txBody>
          <a:bodyPr/>
          <a:lstStyle/>
          <a:p>
            <a:r>
              <a:rPr lang="en-US" sz="4600">
                <a:solidFill>
                  <a:srgbClr val="FF0000"/>
                </a:solidFill>
              </a:rPr>
              <a:t>Rights and Responsibilities</a:t>
            </a:r>
            <a:endParaRPr lang="en-US" sz="4600"/>
          </a:p>
        </p:txBody>
      </p:sp>
      <p:sp>
        <p:nvSpPr>
          <p:cNvPr id="272387" name="Rectangle 3"/>
          <p:cNvSpPr>
            <a:spLocks noGrp="1" noChangeArrowheads="1"/>
          </p:cNvSpPr>
          <p:nvPr>
            <p:ph type="body" idx="1"/>
          </p:nvPr>
        </p:nvSpPr>
        <p:spPr>
          <a:xfrm>
            <a:off x="457200" y="914400"/>
            <a:ext cx="8458200" cy="5943600"/>
          </a:xfrm>
          <a:noFill/>
          <a:ln/>
        </p:spPr>
        <p:txBody>
          <a:bodyPr/>
          <a:lstStyle/>
          <a:p>
            <a:r>
              <a:rPr lang="en-US" sz="2800">
                <a:solidFill>
                  <a:srgbClr val="FF1907"/>
                </a:solidFill>
                <a:cs typeface="Arial" charset="0"/>
              </a:rPr>
              <a:t>Rights</a:t>
            </a:r>
            <a:r>
              <a:rPr lang="en-US" sz="2800">
                <a:cs typeface="Arial" charset="0"/>
              </a:rPr>
              <a:t> – Standard or law that ensures that governments and other institutions protect people’s freedom and treat people equally in society and politics.</a:t>
            </a:r>
          </a:p>
          <a:p>
            <a:r>
              <a:rPr lang="en-US" sz="2800">
                <a:solidFill>
                  <a:srgbClr val="FF1907"/>
                </a:solidFill>
                <a:cs typeface="Arial" charset="0"/>
              </a:rPr>
              <a:t>Responsibility</a:t>
            </a:r>
            <a:r>
              <a:rPr lang="en-US" sz="2800">
                <a:cs typeface="Arial" charset="0"/>
              </a:rPr>
              <a:t> – Knowledge that actions have consequences, and that these consequences effect other people.  Also, requirements of citizens: taxes, jury duty, etc.</a:t>
            </a:r>
          </a:p>
          <a:p>
            <a:r>
              <a:rPr lang="en-US" sz="2800">
                <a:cs typeface="Arial" charset="0"/>
              </a:rPr>
              <a:t>People living in the US and in GA have certain rights guaranteed to them in the Federal and State Bill of Rights.  If people break laws and violate other people’s rights they will face consequences (arrests and court hearings).  </a:t>
            </a:r>
          </a:p>
        </p:txBody>
      </p:sp>
      <p:sp>
        <p:nvSpPr>
          <p:cNvPr id="4" name="Text Box 8"/>
          <p:cNvSpPr txBox="1">
            <a:spLocks noChangeArrowheads="1"/>
          </p:cNvSpPr>
          <p:nvPr/>
        </p:nvSpPr>
        <p:spPr bwMode="auto">
          <a:xfrm>
            <a:off x="723900" y="1009454"/>
            <a:ext cx="12573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723900" y="2819400"/>
            <a:ext cx="24003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1752600" y="5486400"/>
            <a:ext cx="20574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2267146" y="1905000"/>
            <a:ext cx="14478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Tree>
    <p:extLst>
      <p:ext uri="{BB962C8B-B14F-4D97-AF65-F5344CB8AC3E}">
        <p14:creationId xmlns:p14="http://schemas.microsoft.com/office/powerpoint/2010/main" val="2241433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7"/>
                                        </p:tgtEl>
                                      </p:cBhvr>
                                    </p:animEffect>
                                    <p:anim calcmode="lin" valueType="num">
                                      <p:cBhvr>
                                        <p:cTn id="14" dur="1000"/>
                                        <p:tgtEl>
                                          <p:spTgt spid="7"/>
                                        </p:tgtEl>
                                        <p:attrNameLst>
                                          <p:attrName>ppt_x</p:attrName>
                                        </p:attrNameLst>
                                      </p:cBhvr>
                                      <p:tavLst>
                                        <p:tav tm="0">
                                          <p:val>
                                            <p:strVal val="ppt_x"/>
                                          </p:val>
                                        </p:tav>
                                        <p:tav tm="100000">
                                          <p:val>
                                            <p:strVal val="ppt_x"/>
                                          </p:val>
                                        </p:tav>
                                      </p:tavLst>
                                    </p:anim>
                                    <p:anim calcmode="lin" valueType="num">
                                      <p:cBhvr>
                                        <p:cTn id="15" dur="1000"/>
                                        <p:tgtEl>
                                          <p:spTgt spid="7"/>
                                        </p:tgtEl>
                                        <p:attrNameLst>
                                          <p:attrName>ppt_y</p:attrName>
                                        </p:attrNameLst>
                                      </p:cBhvr>
                                      <p:tavLst>
                                        <p:tav tm="0">
                                          <p:val>
                                            <p:strVal val="ppt_y"/>
                                          </p:val>
                                        </p:tav>
                                        <p:tav tm="100000">
                                          <p:val>
                                            <p:strVal val="ppt_y+.1"/>
                                          </p:val>
                                        </p:tav>
                                      </p:tavLst>
                                    </p:anim>
                                    <p:set>
                                      <p:cBhvr>
                                        <p:cTn id="16" dur="1" fill="hold">
                                          <p:stCondLst>
                                            <p:cond delay="999"/>
                                          </p:stCondLst>
                                        </p:cTn>
                                        <p:tgtEl>
                                          <p:spTgt spid="7"/>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5"/>
                                        </p:tgtEl>
                                      </p:cBhvr>
                                    </p:animEffect>
                                    <p:anim calcmode="lin" valueType="num">
                                      <p:cBhvr>
                                        <p:cTn id="21" dur="1000"/>
                                        <p:tgtEl>
                                          <p:spTgt spid="5"/>
                                        </p:tgtEl>
                                        <p:attrNameLst>
                                          <p:attrName>ppt_x</p:attrName>
                                        </p:attrNameLst>
                                      </p:cBhvr>
                                      <p:tavLst>
                                        <p:tav tm="0">
                                          <p:val>
                                            <p:strVal val="ppt_x"/>
                                          </p:val>
                                        </p:tav>
                                        <p:tav tm="100000">
                                          <p:val>
                                            <p:strVal val="ppt_x"/>
                                          </p:val>
                                        </p:tav>
                                      </p:tavLst>
                                    </p:anim>
                                    <p:anim calcmode="lin" valueType="num">
                                      <p:cBhvr>
                                        <p:cTn id="22" dur="1000"/>
                                        <p:tgtEl>
                                          <p:spTgt spid="5"/>
                                        </p:tgtEl>
                                        <p:attrNameLst>
                                          <p:attrName>ppt_y</p:attrName>
                                        </p:attrNameLst>
                                      </p:cBhvr>
                                      <p:tavLst>
                                        <p:tav tm="0">
                                          <p:val>
                                            <p:strVal val="ppt_y"/>
                                          </p:val>
                                        </p:tav>
                                        <p:tav tm="100000">
                                          <p:val>
                                            <p:strVal val="ppt_y+.1"/>
                                          </p:val>
                                        </p:tav>
                                      </p:tavLst>
                                    </p:anim>
                                    <p:set>
                                      <p:cBhvr>
                                        <p:cTn id="23" dur="1" fill="hold">
                                          <p:stCondLst>
                                            <p:cond delay="999"/>
                                          </p:stCondLst>
                                        </p:cTn>
                                        <p:tgtEl>
                                          <p:spTgt spid="5"/>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6"/>
                                        </p:tgtEl>
                                      </p:cBhvr>
                                    </p:animEffect>
                                    <p:anim calcmode="lin" valueType="num">
                                      <p:cBhvr>
                                        <p:cTn id="28" dur="1000"/>
                                        <p:tgtEl>
                                          <p:spTgt spid="6"/>
                                        </p:tgtEl>
                                        <p:attrNameLst>
                                          <p:attrName>ppt_x</p:attrName>
                                        </p:attrNameLst>
                                      </p:cBhvr>
                                      <p:tavLst>
                                        <p:tav tm="0">
                                          <p:val>
                                            <p:strVal val="ppt_x"/>
                                          </p:val>
                                        </p:tav>
                                        <p:tav tm="100000">
                                          <p:val>
                                            <p:strVal val="ppt_x"/>
                                          </p:val>
                                        </p:tav>
                                      </p:tavLst>
                                    </p:anim>
                                    <p:anim calcmode="lin" valueType="num">
                                      <p:cBhvr>
                                        <p:cTn id="29" dur="1000"/>
                                        <p:tgtEl>
                                          <p:spTgt spid="6"/>
                                        </p:tgtEl>
                                        <p:attrNameLst>
                                          <p:attrName>ppt_y</p:attrName>
                                        </p:attrNameLst>
                                      </p:cBhvr>
                                      <p:tavLst>
                                        <p:tav tm="0">
                                          <p:val>
                                            <p:strVal val="ppt_y"/>
                                          </p:val>
                                        </p:tav>
                                        <p:tav tm="100000">
                                          <p:val>
                                            <p:strVal val="ppt_y+.1"/>
                                          </p:val>
                                        </p:tav>
                                      </p:tavLst>
                                    </p:anim>
                                    <p:set>
                                      <p:cBhvr>
                                        <p:cTn id="30" dur="1" fill="hold">
                                          <p:stCondLst>
                                            <p:cond delay="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8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4434" name="Rectangle 2"/>
          <p:cNvSpPr>
            <a:spLocks noGrp="1" noChangeArrowheads="1"/>
          </p:cNvSpPr>
          <p:nvPr>
            <p:ph type="title"/>
          </p:nvPr>
        </p:nvSpPr>
        <p:spPr>
          <a:xfrm>
            <a:off x="0" y="0"/>
            <a:ext cx="9144000" cy="990600"/>
          </a:xfrm>
        </p:spPr>
        <p:txBody>
          <a:bodyPr/>
          <a:lstStyle/>
          <a:p>
            <a:r>
              <a:rPr lang="en-US" sz="4600">
                <a:solidFill>
                  <a:srgbClr val="FF0000"/>
                </a:solidFill>
              </a:rPr>
              <a:t>Voting Requirements</a:t>
            </a:r>
            <a:endParaRPr lang="en-US" sz="4600"/>
          </a:p>
        </p:txBody>
      </p:sp>
      <p:sp>
        <p:nvSpPr>
          <p:cNvPr id="274435" name="Rectangle 3"/>
          <p:cNvSpPr>
            <a:spLocks noGrp="1" noChangeArrowheads="1"/>
          </p:cNvSpPr>
          <p:nvPr>
            <p:ph type="body" idx="1"/>
          </p:nvPr>
        </p:nvSpPr>
        <p:spPr>
          <a:xfrm>
            <a:off x="457200" y="914400"/>
            <a:ext cx="8458200" cy="5943600"/>
          </a:xfrm>
          <a:noFill/>
          <a:ln/>
        </p:spPr>
        <p:txBody>
          <a:bodyPr/>
          <a:lstStyle/>
          <a:p>
            <a:pPr>
              <a:lnSpc>
                <a:spcPct val="80000"/>
              </a:lnSpc>
            </a:pPr>
            <a:r>
              <a:rPr lang="en-US" sz="2700">
                <a:cs typeface="Arial" charset="0"/>
              </a:rPr>
              <a:t>Article II of GA’s Constitution lists</a:t>
            </a:r>
            <a:r>
              <a:rPr lang="en-US" sz="2700">
                <a:solidFill>
                  <a:srgbClr val="FF1907"/>
                </a:solidFill>
                <a:cs typeface="Arial" charset="0"/>
              </a:rPr>
              <a:t> voting requirements</a:t>
            </a:r>
            <a:r>
              <a:rPr lang="en-US" sz="2700">
                <a:cs typeface="Arial" charset="0"/>
              </a:rPr>
              <a:t>.   </a:t>
            </a:r>
          </a:p>
          <a:p>
            <a:pPr>
              <a:lnSpc>
                <a:spcPct val="80000"/>
              </a:lnSpc>
            </a:pPr>
            <a:r>
              <a:rPr lang="en-US" sz="2700">
                <a:cs typeface="Arial" charset="0"/>
              </a:rPr>
              <a:t>To register to vote in GA, people must be 18 years old, be a citizen of the United States, and live in the county of GA where they wish to vote.  </a:t>
            </a:r>
          </a:p>
          <a:p>
            <a:pPr>
              <a:lnSpc>
                <a:spcPct val="80000"/>
              </a:lnSpc>
            </a:pPr>
            <a:r>
              <a:rPr lang="en-US" sz="2700">
                <a:cs typeface="Arial" charset="0"/>
              </a:rPr>
              <a:t>People who have been convicted of certain crimes or who have certain mental disabilities may not be allowed to vote. </a:t>
            </a:r>
          </a:p>
          <a:p>
            <a:pPr>
              <a:lnSpc>
                <a:spcPct val="80000"/>
              </a:lnSpc>
            </a:pPr>
            <a:r>
              <a:rPr lang="en-US" sz="2700">
                <a:cs typeface="Arial" charset="0"/>
              </a:rPr>
              <a:t>Every two years Georgians vote for members of the state’s General Assembly.  Every four years there are elections to choose the governor and lieutenant governor of the state.  </a:t>
            </a:r>
          </a:p>
          <a:p>
            <a:pPr>
              <a:lnSpc>
                <a:spcPct val="80000"/>
              </a:lnSpc>
            </a:pPr>
            <a:r>
              <a:rPr lang="en-US" sz="2700">
                <a:cs typeface="Arial" charset="0"/>
              </a:rPr>
              <a:t>Voters registered to vote in GA also vote in national elections for the president, vice president, and members of the US Congress (House of Representatives and Senate). </a:t>
            </a:r>
            <a:endParaRPr lang="en-US">
              <a:cs typeface="Arial" charset="0"/>
            </a:endParaRPr>
          </a:p>
        </p:txBody>
      </p:sp>
      <p:sp>
        <p:nvSpPr>
          <p:cNvPr id="4" name="Text Box 8"/>
          <p:cNvSpPr txBox="1">
            <a:spLocks noChangeArrowheads="1"/>
          </p:cNvSpPr>
          <p:nvPr/>
        </p:nvSpPr>
        <p:spPr bwMode="auto">
          <a:xfrm>
            <a:off x="5991519" y="914400"/>
            <a:ext cx="24384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685800" y="1281708"/>
            <a:ext cx="35814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7200900" y="1626156"/>
            <a:ext cx="4953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2257719" y="1995488"/>
            <a:ext cx="10668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685800" y="2364820"/>
            <a:ext cx="12954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9" name="Text Box 8"/>
          <p:cNvSpPr txBox="1">
            <a:spLocks noChangeArrowheads="1"/>
          </p:cNvSpPr>
          <p:nvPr/>
        </p:nvSpPr>
        <p:spPr bwMode="auto">
          <a:xfrm>
            <a:off x="1828800" y="3769876"/>
            <a:ext cx="6096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10" name="Text Box 8"/>
          <p:cNvSpPr txBox="1">
            <a:spLocks noChangeArrowheads="1"/>
          </p:cNvSpPr>
          <p:nvPr/>
        </p:nvSpPr>
        <p:spPr bwMode="auto">
          <a:xfrm>
            <a:off x="5975691" y="4139208"/>
            <a:ext cx="68199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11" name="Text Box 8"/>
          <p:cNvSpPr txBox="1">
            <a:spLocks noChangeArrowheads="1"/>
          </p:cNvSpPr>
          <p:nvPr/>
        </p:nvSpPr>
        <p:spPr bwMode="auto">
          <a:xfrm>
            <a:off x="7448550" y="5181600"/>
            <a:ext cx="154305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Tree>
    <p:extLst>
      <p:ext uri="{BB962C8B-B14F-4D97-AF65-F5344CB8AC3E}">
        <p14:creationId xmlns:p14="http://schemas.microsoft.com/office/powerpoint/2010/main" val="3202009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par>
                                <p:cTn id="10" presetID="42" presetClass="exit" presetSubtype="0" fill="hold" grpId="0" nodeType="withEffect">
                                  <p:stCondLst>
                                    <p:cond delay="0"/>
                                  </p:stCondLst>
                                  <p:childTnLst>
                                    <p:animEffect transition="out" filter="fade">
                                      <p:cBhvr>
                                        <p:cTn id="11" dur="1000"/>
                                        <p:tgtEl>
                                          <p:spTgt spid="5"/>
                                        </p:tgtEl>
                                      </p:cBhvr>
                                    </p:animEffect>
                                    <p:anim calcmode="lin" valueType="num">
                                      <p:cBhvr>
                                        <p:cTn id="12" dur="1000"/>
                                        <p:tgtEl>
                                          <p:spTgt spid="5"/>
                                        </p:tgtEl>
                                        <p:attrNameLst>
                                          <p:attrName>ppt_x</p:attrName>
                                        </p:attrNameLst>
                                      </p:cBhvr>
                                      <p:tavLst>
                                        <p:tav tm="0">
                                          <p:val>
                                            <p:strVal val="ppt_x"/>
                                          </p:val>
                                        </p:tav>
                                        <p:tav tm="100000">
                                          <p:val>
                                            <p:strVal val="ppt_x"/>
                                          </p:val>
                                        </p:tav>
                                      </p:tavLst>
                                    </p:anim>
                                    <p:anim calcmode="lin" valueType="num">
                                      <p:cBhvr>
                                        <p:cTn id="13" dur="1000"/>
                                        <p:tgtEl>
                                          <p:spTgt spid="5"/>
                                        </p:tgtEl>
                                        <p:attrNameLst>
                                          <p:attrName>ppt_y</p:attrName>
                                        </p:attrNameLst>
                                      </p:cBhvr>
                                      <p:tavLst>
                                        <p:tav tm="0">
                                          <p:val>
                                            <p:strVal val="ppt_y"/>
                                          </p:val>
                                        </p:tav>
                                        <p:tav tm="100000">
                                          <p:val>
                                            <p:strVal val="ppt_y+.1"/>
                                          </p:val>
                                        </p:tav>
                                      </p:tavLst>
                                    </p:anim>
                                    <p:set>
                                      <p:cBhvr>
                                        <p:cTn id="14" dur="1" fill="hold">
                                          <p:stCondLst>
                                            <p:cond delay="999"/>
                                          </p:stCondLst>
                                        </p:cTn>
                                        <p:tgtEl>
                                          <p:spTgt spid="5"/>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42" presetClass="exit" presetSubtype="0" fill="hold" grpId="0" nodeType="clickEffect">
                                  <p:stCondLst>
                                    <p:cond delay="0"/>
                                  </p:stCondLst>
                                  <p:childTnLst>
                                    <p:animEffect transition="out" filter="fade">
                                      <p:cBhvr>
                                        <p:cTn id="18" dur="1000"/>
                                        <p:tgtEl>
                                          <p:spTgt spid="6"/>
                                        </p:tgtEl>
                                      </p:cBhvr>
                                    </p:animEffect>
                                    <p:anim calcmode="lin" valueType="num">
                                      <p:cBhvr>
                                        <p:cTn id="19" dur="1000"/>
                                        <p:tgtEl>
                                          <p:spTgt spid="6"/>
                                        </p:tgtEl>
                                        <p:attrNameLst>
                                          <p:attrName>ppt_x</p:attrName>
                                        </p:attrNameLst>
                                      </p:cBhvr>
                                      <p:tavLst>
                                        <p:tav tm="0">
                                          <p:val>
                                            <p:strVal val="ppt_x"/>
                                          </p:val>
                                        </p:tav>
                                        <p:tav tm="100000">
                                          <p:val>
                                            <p:strVal val="ppt_x"/>
                                          </p:val>
                                        </p:tav>
                                      </p:tavLst>
                                    </p:anim>
                                    <p:anim calcmode="lin" valueType="num">
                                      <p:cBhvr>
                                        <p:cTn id="20" dur="1000"/>
                                        <p:tgtEl>
                                          <p:spTgt spid="6"/>
                                        </p:tgtEl>
                                        <p:attrNameLst>
                                          <p:attrName>ppt_y</p:attrName>
                                        </p:attrNameLst>
                                      </p:cBhvr>
                                      <p:tavLst>
                                        <p:tav tm="0">
                                          <p:val>
                                            <p:strVal val="ppt_y"/>
                                          </p:val>
                                        </p:tav>
                                        <p:tav tm="100000">
                                          <p:val>
                                            <p:strVal val="ppt_y+.1"/>
                                          </p:val>
                                        </p:tav>
                                      </p:tavLst>
                                    </p:anim>
                                    <p:set>
                                      <p:cBhvr>
                                        <p:cTn id="21" dur="1" fill="hold">
                                          <p:stCondLst>
                                            <p:cond delay="999"/>
                                          </p:stCondLst>
                                        </p:cTn>
                                        <p:tgtEl>
                                          <p:spTgt spid="6"/>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42" presetClass="exit" presetSubtype="0" fill="hold" grpId="0" nodeType="clickEffect">
                                  <p:stCondLst>
                                    <p:cond delay="0"/>
                                  </p:stCondLst>
                                  <p:childTnLst>
                                    <p:animEffect transition="out" filter="fade">
                                      <p:cBhvr>
                                        <p:cTn id="25" dur="1000"/>
                                        <p:tgtEl>
                                          <p:spTgt spid="7"/>
                                        </p:tgtEl>
                                      </p:cBhvr>
                                    </p:animEffect>
                                    <p:anim calcmode="lin" valueType="num">
                                      <p:cBhvr>
                                        <p:cTn id="26" dur="1000"/>
                                        <p:tgtEl>
                                          <p:spTgt spid="7"/>
                                        </p:tgtEl>
                                        <p:attrNameLst>
                                          <p:attrName>ppt_x</p:attrName>
                                        </p:attrNameLst>
                                      </p:cBhvr>
                                      <p:tavLst>
                                        <p:tav tm="0">
                                          <p:val>
                                            <p:strVal val="ppt_x"/>
                                          </p:val>
                                        </p:tav>
                                        <p:tav tm="100000">
                                          <p:val>
                                            <p:strVal val="ppt_x"/>
                                          </p:val>
                                        </p:tav>
                                      </p:tavLst>
                                    </p:anim>
                                    <p:anim calcmode="lin" valueType="num">
                                      <p:cBhvr>
                                        <p:cTn id="27" dur="1000"/>
                                        <p:tgtEl>
                                          <p:spTgt spid="7"/>
                                        </p:tgtEl>
                                        <p:attrNameLst>
                                          <p:attrName>ppt_y</p:attrName>
                                        </p:attrNameLst>
                                      </p:cBhvr>
                                      <p:tavLst>
                                        <p:tav tm="0">
                                          <p:val>
                                            <p:strVal val="ppt_y"/>
                                          </p:val>
                                        </p:tav>
                                        <p:tav tm="100000">
                                          <p:val>
                                            <p:strVal val="ppt_y+.1"/>
                                          </p:val>
                                        </p:tav>
                                      </p:tavLst>
                                    </p:anim>
                                    <p:set>
                                      <p:cBhvr>
                                        <p:cTn id="28" dur="1" fill="hold">
                                          <p:stCondLst>
                                            <p:cond delay="999"/>
                                          </p:stCondLst>
                                        </p:cTn>
                                        <p:tgtEl>
                                          <p:spTgt spid="7"/>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42" presetClass="exit" presetSubtype="0" fill="hold" grpId="0" nodeType="clickEffect">
                                  <p:stCondLst>
                                    <p:cond delay="0"/>
                                  </p:stCondLst>
                                  <p:childTnLst>
                                    <p:animEffect transition="out" filter="fade">
                                      <p:cBhvr>
                                        <p:cTn id="32" dur="1000"/>
                                        <p:tgtEl>
                                          <p:spTgt spid="8"/>
                                        </p:tgtEl>
                                      </p:cBhvr>
                                    </p:animEffect>
                                    <p:anim calcmode="lin" valueType="num">
                                      <p:cBhvr>
                                        <p:cTn id="33" dur="1000"/>
                                        <p:tgtEl>
                                          <p:spTgt spid="8"/>
                                        </p:tgtEl>
                                        <p:attrNameLst>
                                          <p:attrName>ppt_x</p:attrName>
                                        </p:attrNameLst>
                                      </p:cBhvr>
                                      <p:tavLst>
                                        <p:tav tm="0">
                                          <p:val>
                                            <p:strVal val="ppt_x"/>
                                          </p:val>
                                        </p:tav>
                                        <p:tav tm="100000">
                                          <p:val>
                                            <p:strVal val="ppt_x"/>
                                          </p:val>
                                        </p:tav>
                                      </p:tavLst>
                                    </p:anim>
                                    <p:anim calcmode="lin" valueType="num">
                                      <p:cBhvr>
                                        <p:cTn id="34" dur="1000"/>
                                        <p:tgtEl>
                                          <p:spTgt spid="8"/>
                                        </p:tgtEl>
                                        <p:attrNameLst>
                                          <p:attrName>ppt_y</p:attrName>
                                        </p:attrNameLst>
                                      </p:cBhvr>
                                      <p:tavLst>
                                        <p:tav tm="0">
                                          <p:val>
                                            <p:strVal val="ppt_y"/>
                                          </p:val>
                                        </p:tav>
                                        <p:tav tm="100000">
                                          <p:val>
                                            <p:strVal val="ppt_y+.1"/>
                                          </p:val>
                                        </p:tav>
                                      </p:tavLst>
                                    </p:anim>
                                    <p:set>
                                      <p:cBhvr>
                                        <p:cTn id="35" dur="1" fill="hold">
                                          <p:stCondLst>
                                            <p:cond delay="999"/>
                                          </p:stCondLst>
                                        </p:cTn>
                                        <p:tgtEl>
                                          <p:spTgt spid="8"/>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42" presetClass="exit" presetSubtype="0" fill="hold" grpId="0" nodeType="clickEffect">
                                  <p:stCondLst>
                                    <p:cond delay="0"/>
                                  </p:stCondLst>
                                  <p:childTnLst>
                                    <p:animEffect transition="out" filter="fade">
                                      <p:cBhvr>
                                        <p:cTn id="39" dur="1000"/>
                                        <p:tgtEl>
                                          <p:spTgt spid="9"/>
                                        </p:tgtEl>
                                      </p:cBhvr>
                                    </p:animEffect>
                                    <p:anim calcmode="lin" valueType="num">
                                      <p:cBhvr>
                                        <p:cTn id="40" dur="1000"/>
                                        <p:tgtEl>
                                          <p:spTgt spid="9"/>
                                        </p:tgtEl>
                                        <p:attrNameLst>
                                          <p:attrName>ppt_x</p:attrName>
                                        </p:attrNameLst>
                                      </p:cBhvr>
                                      <p:tavLst>
                                        <p:tav tm="0">
                                          <p:val>
                                            <p:strVal val="ppt_x"/>
                                          </p:val>
                                        </p:tav>
                                        <p:tav tm="100000">
                                          <p:val>
                                            <p:strVal val="ppt_x"/>
                                          </p:val>
                                        </p:tav>
                                      </p:tavLst>
                                    </p:anim>
                                    <p:anim calcmode="lin" valueType="num">
                                      <p:cBhvr>
                                        <p:cTn id="41" dur="1000"/>
                                        <p:tgtEl>
                                          <p:spTgt spid="9"/>
                                        </p:tgtEl>
                                        <p:attrNameLst>
                                          <p:attrName>ppt_y</p:attrName>
                                        </p:attrNameLst>
                                      </p:cBhvr>
                                      <p:tavLst>
                                        <p:tav tm="0">
                                          <p:val>
                                            <p:strVal val="ppt_y"/>
                                          </p:val>
                                        </p:tav>
                                        <p:tav tm="100000">
                                          <p:val>
                                            <p:strVal val="ppt_y+.1"/>
                                          </p:val>
                                        </p:tav>
                                      </p:tavLst>
                                    </p:anim>
                                    <p:set>
                                      <p:cBhvr>
                                        <p:cTn id="42" dur="1" fill="hold">
                                          <p:stCondLst>
                                            <p:cond delay="999"/>
                                          </p:stCondLst>
                                        </p:cTn>
                                        <p:tgtEl>
                                          <p:spTgt spid="9"/>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42" presetClass="exit" presetSubtype="0" fill="hold" grpId="0" nodeType="clickEffect">
                                  <p:stCondLst>
                                    <p:cond delay="0"/>
                                  </p:stCondLst>
                                  <p:childTnLst>
                                    <p:animEffect transition="out" filter="fade">
                                      <p:cBhvr>
                                        <p:cTn id="46" dur="1000"/>
                                        <p:tgtEl>
                                          <p:spTgt spid="10"/>
                                        </p:tgtEl>
                                      </p:cBhvr>
                                    </p:animEffect>
                                    <p:anim calcmode="lin" valueType="num">
                                      <p:cBhvr>
                                        <p:cTn id="47" dur="1000"/>
                                        <p:tgtEl>
                                          <p:spTgt spid="10"/>
                                        </p:tgtEl>
                                        <p:attrNameLst>
                                          <p:attrName>ppt_x</p:attrName>
                                        </p:attrNameLst>
                                      </p:cBhvr>
                                      <p:tavLst>
                                        <p:tav tm="0">
                                          <p:val>
                                            <p:strVal val="ppt_x"/>
                                          </p:val>
                                        </p:tav>
                                        <p:tav tm="100000">
                                          <p:val>
                                            <p:strVal val="ppt_x"/>
                                          </p:val>
                                        </p:tav>
                                      </p:tavLst>
                                    </p:anim>
                                    <p:anim calcmode="lin" valueType="num">
                                      <p:cBhvr>
                                        <p:cTn id="48" dur="1000"/>
                                        <p:tgtEl>
                                          <p:spTgt spid="10"/>
                                        </p:tgtEl>
                                        <p:attrNameLst>
                                          <p:attrName>ppt_y</p:attrName>
                                        </p:attrNameLst>
                                      </p:cBhvr>
                                      <p:tavLst>
                                        <p:tav tm="0">
                                          <p:val>
                                            <p:strVal val="ppt_y"/>
                                          </p:val>
                                        </p:tav>
                                        <p:tav tm="100000">
                                          <p:val>
                                            <p:strVal val="ppt_y+.1"/>
                                          </p:val>
                                        </p:tav>
                                      </p:tavLst>
                                    </p:anim>
                                    <p:set>
                                      <p:cBhvr>
                                        <p:cTn id="49" dur="1" fill="hold">
                                          <p:stCondLst>
                                            <p:cond delay="999"/>
                                          </p:stCondLst>
                                        </p:cTn>
                                        <p:tgtEl>
                                          <p:spTgt spid="10"/>
                                        </p:tgtEl>
                                        <p:attrNameLst>
                                          <p:attrName>style.visibility</p:attrName>
                                        </p:attrNameLst>
                                      </p:cBhvr>
                                      <p:to>
                                        <p:strVal val="hidden"/>
                                      </p:to>
                                    </p:set>
                                  </p:childTnLst>
                                </p:cTn>
                              </p:par>
                            </p:childTnLst>
                          </p:cTn>
                        </p:par>
                      </p:childTnLst>
                    </p:cTn>
                  </p:par>
                  <p:par>
                    <p:cTn id="50" fill="hold">
                      <p:stCondLst>
                        <p:cond delay="indefinite"/>
                      </p:stCondLst>
                      <p:childTnLst>
                        <p:par>
                          <p:cTn id="51" fill="hold">
                            <p:stCondLst>
                              <p:cond delay="0"/>
                            </p:stCondLst>
                            <p:childTnLst>
                              <p:par>
                                <p:cTn id="52" presetID="42" presetClass="exit" presetSubtype="0" fill="hold" grpId="0" nodeType="clickEffect">
                                  <p:stCondLst>
                                    <p:cond delay="0"/>
                                  </p:stCondLst>
                                  <p:childTnLst>
                                    <p:animEffect transition="out" filter="fade">
                                      <p:cBhvr>
                                        <p:cTn id="53" dur="1000"/>
                                        <p:tgtEl>
                                          <p:spTgt spid="11"/>
                                        </p:tgtEl>
                                      </p:cBhvr>
                                    </p:animEffect>
                                    <p:anim calcmode="lin" valueType="num">
                                      <p:cBhvr>
                                        <p:cTn id="54" dur="1000"/>
                                        <p:tgtEl>
                                          <p:spTgt spid="11"/>
                                        </p:tgtEl>
                                        <p:attrNameLst>
                                          <p:attrName>ppt_x</p:attrName>
                                        </p:attrNameLst>
                                      </p:cBhvr>
                                      <p:tavLst>
                                        <p:tav tm="0">
                                          <p:val>
                                            <p:strVal val="ppt_x"/>
                                          </p:val>
                                        </p:tav>
                                        <p:tav tm="100000">
                                          <p:val>
                                            <p:strVal val="ppt_x"/>
                                          </p:val>
                                        </p:tav>
                                      </p:tavLst>
                                    </p:anim>
                                    <p:anim calcmode="lin" valueType="num">
                                      <p:cBhvr>
                                        <p:cTn id="55" dur="1000"/>
                                        <p:tgtEl>
                                          <p:spTgt spid="11"/>
                                        </p:tgtEl>
                                        <p:attrNameLst>
                                          <p:attrName>ppt_y</p:attrName>
                                        </p:attrNameLst>
                                      </p:cBhvr>
                                      <p:tavLst>
                                        <p:tav tm="0">
                                          <p:val>
                                            <p:strVal val="ppt_y"/>
                                          </p:val>
                                        </p:tav>
                                        <p:tav tm="100000">
                                          <p:val>
                                            <p:strVal val="ppt_y+.1"/>
                                          </p:val>
                                        </p:tav>
                                      </p:tavLst>
                                    </p:anim>
                                    <p:set>
                                      <p:cBhvr>
                                        <p:cTn id="56" dur="1" fill="hold">
                                          <p:stCondLst>
                                            <p:cond delay="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Lst>
  </p:timing>
</p:sld>
</file>

<file path=ppt/slides/slide8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482" name="Rectangle 2"/>
          <p:cNvSpPr>
            <a:spLocks noGrp="1" noChangeArrowheads="1"/>
          </p:cNvSpPr>
          <p:nvPr>
            <p:ph type="title"/>
          </p:nvPr>
        </p:nvSpPr>
        <p:spPr>
          <a:xfrm>
            <a:off x="0" y="0"/>
            <a:ext cx="9144000" cy="990600"/>
          </a:xfrm>
        </p:spPr>
        <p:txBody>
          <a:bodyPr/>
          <a:lstStyle/>
          <a:p>
            <a:r>
              <a:rPr lang="en-US" sz="4600">
                <a:solidFill>
                  <a:srgbClr val="FF0000"/>
                </a:solidFill>
              </a:rPr>
              <a:t>Legislative Branch</a:t>
            </a:r>
            <a:endParaRPr lang="en-US" sz="4600"/>
          </a:p>
        </p:txBody>
      </p:sp>
      <p:sp>
        <p:nvSpPr>
          <p:cNvPr id="276483" name="Rectangle 3"/>
          <p:cNvSpPr>
            <a:spLocks noGrp="1" noChangeArrowheads="1"/>
          </p:cNvSpPr>
          <p:nvPr>
            <p:ph type="body" idx="1"/>
          </p:nvPr>
        </p:nvSpPr>
        <p:spPr>
          <a:xfrm>
            <a:off x="457200" y="914400"/>
            <a:ext cx="8458200" cy="5943600"/>
          </a:xfrm>
          <a:noFill/>
          <a:ln/>
        </p:spPr>
        <p:txBody>
          <a:bodyPr/>
          <a:lstStyle/>
          <a:p>
            <a:pPr>
              <a:lnSpc>
                <a:spcPct val="80000"/>
              </a:lnSpc>
            </a:pPr>
            <a:r>
              <a:rPr lang="en-US">
                <a:cs typeface="Arial" charset="0"/>
              </a:rPr>
              <a:t>GA’s </a:t>
            </a:r>
            <a:r>
              <a:rPr lang="en-US">
                <a:solidFill>
                  <a:srgbClr val="FF1907"/>
                </a:solidFill>
                <a:cs typeface="Arial" charset="0"/>
              </a:rPr>
              <a:t>Legislative Branch</a:t>
            </a:r>
            <a:r>
              <a:rPr lang="en-US">
                <a:cs typeface="Arial" charset="0"/>
              </a:rPr>
              <a:t> is known as the General Assembly.</a:t>
            </a:r>
          </a:p>
          <a:p>
            <a:pPr>
              <a:lnSpc>
                <a:spcPct val="80000"/>
              </a:lnSpc>
            </a:pPr>
            <a:r>
              <a:rPr lang="en-US">
                <a:cs typeface="Arial" charset="0"/>
              </a:rPr>
              <a:t>The </a:t>
            </a:r>
            <a:r>
              <a:rPr lang="en-US">
                <a:solidFill>
                  <a:srgbClr val="FF1907"/>
                </a:solidFill>
                <a:cs typeface="Arial" charset="0"/>
              </a:rPr>
              <a:t>General Assembly</a:t>
            </a:r>
            <a:r>
              <a:rPr lang="en-US">
                <a:cs typeface="Arial" charset="0"/>
              </a:rPr>
              <a:t> is bicameral (two houses) – The </a:t>
            </a:r>
            <a:r>
              <a:rPr lang="en-US">
                <a:solidFill>
                  <a:srgbClr val="FF1907"/>
                </a:solidFill>
                <a:cs typeface="Arial" charset="0"/>
              </a:rPr>
              <a:t>House of Representatives</a:t>
            </a:r>
            <a:r>
              <a:rPr lang="en-US">
                <a:cs typeface="Arial" charset="0"/>
              </a:rPr>
              <a:t> (with 180 representatives) and the </a:t>
            </a:r>
            <a:r>
              <a:rPr lang="en-US">
                <a:solidFill>
                  <a:srgbClr val="FF1907"/>
                </a:solidFill>
                <a:cs typeface="Arial" charset="0"/>
              </a:rPr>
              <a:t>Senate</a:t>
            </a:r>
            <a:r>
              <a:rPr lang="en-US">
                <a:cs typeface="Arial" charset="0"/>
              </a:rPr>
              <a:t> (56 Senators).</a:t>
            </a:r>
          </a:p>
          <a:p>
            <a:pPr>
              <a:lnSpc>
                <a:spcPct val="80000"/>
              </a:lnSpc>
            </a:pPr>
            <a:r>
              <a:rPr lang="en-US">
                <a:solidFill>
                  <a:srgbClr val="FF1907"/>
                </a:solidFill>
                <a:cs typeface="Arial" charset="0"/>
              </a:rPr>
              <a:t>Senators</a:t>
            </a:r>
            <a:r>
              <a:rPr lang="en-US">
                <a:cs typeface="Arial" charset="0"/>
              </a:rPr>
              <a:t> must be at least 25 years old and citizens of the US.  </a:t>
            </a:r>
            <a:r>
              <a:rPr lang="en-US">
                <a:solidFill>
                  <a:srgbClr val="FF1907"/>
                </a:solidFill>
                <a:cs typeface="Arial" charset="0"/>
              </a:rPr>
              <a:t>Representatives</a:t>
            </a:r>
            <a:r>
              <a:rPr lang="en-US">
                <a:cs typeface="Arial" charset="0"/>
              </a:rPr>
              <a:t> must be at least 21 years old.  Representatives and Senators must be a legal resident of the district they represent and have lived in GA for two years.</a:t>
            </a:r>
          </a:p>
          <a:p>
            <a:pPr>
              <a:lnSpc>
                <a:spcPct val="80000"/>
              </a:lnSpc>
            </a:pPr>
            <a:r>
              <a:rPr lang="en-US">
                <a:cs typeface="Arial" charset="0"/>
              </a:rPr>
              <a:t>Most important </a:t>
            </a:r>
            <a:r>
              <a:rPr lang="en-US">
                <a:solidFill>
                  <a:srgbClr val="FF1907"/>
                </a:solidFill>
                <a:cs typeface="Arial" charset="0"/>
              </a:rPr>
              <a:t>duties</a:t>
            </a:r>
            <a:r>
              <a:rPr lang="en-US">
                <a:cs typeface="Arial" charset="0"/>
              </a:rPr>
              <a:t> are making GA’s laws and passing GA’s budget.</a:t>
            </a:r>
          </a:p>
        </p:txBody>
      </p:sp>
      <p:sp>
        <p:nvSpPr>
          <p:cNvPr id="4" name="Text Box 8"/>
          <p:cNvSpPr txBox="1">
            <a:spLocks noChangeArrowheads="1"/>
          </p:cNvSpPr>
          <p:nvPr/>
        </p:nvSpPr>
        <p:spPr bwMode="auto">
          <a:xfrm>
            <a:off x="1840230" y="942681"/>
            <a:ext cx="341757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000"/>
          </a:p>
        </p:txBody>
      </p:sp>
      <p:sp>
        <p:nvSpPr>
          <p:cNvPr id="5" name="Text Box 8"/>
          <p:cNvSpPr txBox="1">
            <a:spLocks noChangeArrowheads="1"/>
          </p:cNvSpPr>
          <p:nvPr/>
        </p:nvSpPr>
        <p:spPr bwMode="auto">
          <a:xfrm>
            <a:off x="1600200" y="1828800"/>
            <a:ext cx="35052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000"/>
          </a:p>
        </p:txBody>
      </p:sp>
      <p:sp>
        <p:nvSpPr>
          <p:cNvPr id="6" name="Text Box 8"/>
          <p:cNvSpPr txBox="1">
            <a:spLocks noChangeArrowheads="1"/>
          </p:cNvSpPr>
          <p:nvPr/>
        </p:nvSpPr>
        <p:spPr bwMode="auto">
          <a:xfrm>
            <a:off x="5334000" y="2215456"/>
            <a:ext cx="36576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7010400" y="2584788"/>
            <a:ext cx="19812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5533535" y="3495773"/>
            <a:ext cx="6096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9" name="Text Box 8"/>
          <p:cNvSpPr txBox="1">
            <a:spLocks noChangeArrowheads="1"/>
          </p:cNvSpPr>
          <p:nvPr/>
        </p:nvSpPr>
        <p:spPr bwMode="auto">
          <a:xfrm>
            <a:off x="2819008" y="4267200"/>
            <a:ext cx="5715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10" name="Text Box 8"/>
          <p:cNvSpPr txBox="1">
            <a:spLocks noChangeArrowheads="1"/>
          </p:cNvSpPr>
          <p:nvPr/>
        </p:nvSpPr>
        <p:spPr bwMode="auto">
          <a:xfrm>
            <a:off x="3657600" y="5943600"/>
            <a:ext cx="11430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Tree>
    <p:extLst>
      <p:ext uri="{BB962C8B-B14F-4D97-AF65-F5344CB8AC3E}">
        <p14:creationId xmlns:p14="http://schemas.microsoft.com/office/powerpoint/2010/main" val="3077347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42" presetClass="exit" presetSubtype="0" fill="hold" grpId="0" nodeType="clickEffect">
                                  <p:stCondLst>
                                    <p:cond delay="0"/>
                                  </p:stCondLst>
                                  <p:childTnLst>
                                    <p:animEffect transition="out" filter="fade">
                                      <p:cBhvr>
                                        <p:cTn id="34" dur="1000"/>
                                        <p:tgtEl>
                                          <p:spTgt spid="8"/>
                                        </p:tgtEl>
                                      </p:cBhvr>
                                    </p:animEffect>
                                    <p:anim calcmode="lin" valueType="num">
                                      <p:cBhvr>
                                        <p:cTn id="35" dur="1000"/>
                                        <p:tgtEl>
                                          <p:spTgt spid="8"/>
                                        </p:tgtEl>
                                        <p:attrNameLst>
                                          <p:attrName>ppt_x</p:attrName>
                                        </p:attrNameLst>
                                      </p:cBhvr>
                                      <p:tavLst>
                                        <p:tav tm="0">
                                          <p:val>
                                            <p:strVal val="ppt_x"/>
                                          </p:val>
                                        </p:tav>
                                        <p:tav tm="100000">
                                          <p:val>
                                            <p:strVal val="ppt_x"/>
                                          </p:val>
                                        </p:tav>
                                      </p:tavLst>
                                    </p:anim>
                                    <p:anim calcmode="lin" valueType="num">
                                      <p:cBhvr>
                                        <p:cTn id="36" dur="1000"/>
                                        <p:tgtEl>
                                          <p:spTgt spid="8"/>
                                        </p:tgtEl>
                                        <p:attrNameLst>
                                          <p:attrName>ppt_y</p:attrName>
                                        </p:attrNameLst>
                                      </p:cBhvr>
                                      <p:tavLst>
                                        <p:tav tm="0">
                                          <p:val>
                                            <p:strVal val="ppt_y"/>
                                          </p:val>
                                        </p:tav>
                                        <p:tav tm="100000">
                                          <p:val>
                                            <p:strVal val="ppt_y+.1"/>
                                          </p:val>
                                        </p:tav>
                                      </p:tavLst>
                                    </p:anim>
                                    <p:set>
                                      <p:cBhvr>
                                        <p:cTn id="37" dur="1" fill="hold">
                                          <p:stCondLst>
                                            <p:cond delay="999"/>
                                          </p:stCondLst>
                                        </p:cTn>
                                        <p:tgtEl>
                                          <p:spTgt spid="8"/>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42" presetClass="exit" presetSubtype="0" fill="hold" grpId="0" nodeType="clickEffect">
                                  <p:stCondLst>
                                    <p:cond delay="0"/>
                                  </p:stCondLst>
                                  <p:childTnLst>
                                    <p:animEffect transition="out" filter="fade">
                                      <p:cBhvr>
                                        <p:cTn id="41" dur="1000"/>
                                        <p:tgtEl>
                                          <p:spTgt spid="9"/>
                                        </p:tgtEl>
                                      </p:cBhvr>
                                    </p:animEffect>
                                    <p:anim calcmode="lin" valueType="num">
                                      <p:cBhvr>
                                        <p:cTn id="42" dur="1000"/>
                                        <p:tgtEl>
                                          <p:spTgt spid="9"/>
                                        </p:tgtEl>
                                        <p:attrNameLst>
                                          <p:attrName>ppt_x</p:attrName>
                                        </p:attrNameLst>
                                      </p:cBhvr>
                                      <p:tavLst>
                                        <p:tav tm="0">
                                          <p:val>
                                            <p:strVal val="ppt_x"/>
                                          </p:val>
                                        </p:tav>
                                        <p:tav tm="100000">
                                          <p:val>
                                            <p:strVal val="ppt_x"/>
                                          </p:val>
                                        </p:tav>
                                      </p:tavLst>
                                    </p:anim>
                                    <p:anim calcmode="lin" valueType="num">
                                      <p:cBhvr>
                                        <p:cTn id="43" dur="1000"/>
                                        <p:tgtEl>
                                          <p:spTgt spid="9"/>
                                        </p:tgtEl>
                                        <p:attrNameLst>
                                          <p:attrName>ppt_y</p:attrName>
                                        </p:attrNameLst>
                                      </p:cBhvr>
                                      <p:tavLst>
                                        <p:tav tm="0">
                                          <p:val>
                                            <p:strVal val="ppt_y"/>
                                          </p:val>
                                        </p:tav>
                                        <p:tav tm="100000">
                                          <p:val>
                                            <p:strVal val="ppt_y+.1"/>
                                          </p:val>
                                        </p:tav>
                                      </p:tavLst>
                                    </p:anim>
                                    <p:set>
                                      <p:cBhvr>
                                        <p:cTn id="44" dur="1" fill="hold">
                                          <p:stCondLst>
                                            <p:cond delay="999"/>
                                          </p:stCondLst>
                                        </p:cTn>
                                        <p:tgtEl>
                                          <p:spTgt spid="9"/>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42" presetClass="exit" presetSubtype="0" fill="hold" grpId="0" nodeType="clickEffect">
                                  <p:stCondLst>
                                    <p:cond delay="0"/>
                                  </p:stCondLst>
                                  <p:childTnLst>
                                    <p:animEffect transition="out" filter="fade">
                                      <p:cBhvr>
                                        <p:cTn id="48" dur="1000"/>
                                        <p:tgtEl>
                                          <p:spTgt spid="10"/>
                                        </p:tgtEl>
                                      </p:cBhvr>
                                    </p:animEffect>
                                    <p:anim calcmode="lin" valueType="num">
                                      <p:cBhvr>
                                        <p:cTn id="49" dur="1000"/>
                                        <p:tgtEl>
                                          <p:spTgt spid="10"/>
                                        </p:tgtEl>
                                        <p:attrNameLst>
                                          <p:attrName>ppt_x</p:attrName>
                                        </p:attrNameLst>
                                      </p:cBhvr>
                                      <p:tavLst>
                                        <p:tav tm="0">
                                          <p:val>
                                            <p:strVal val="ppt_x"/>
                                          </p:val>
                                        </p:tav>
                                        <p:tav tm="100000">
                                          <p:val>
                                            <p:strVal val="ppt_x"/>
                                          </p:val>
                                        </p:tav>
                                      </p:tavLst>
                                    </p:anim>
                                    <p:anim calcmode="lin" valueType="num">
                                      <p:cBhvr>
                                        <p:cTn id="50" dur="1000"/>
                                        <p:tgtEl>
                                          <p:spTgt spid="10"/>
                                        </p:tgtEl>
                                        <p:attrNameLst>
                                          <p:attrName>ppt_y</p:attrName>
                                        </p:attrNameLst>
                                      </p:cBhvr>
                                      <p:tavLst>
                                        <p:tav tm="0">
                                          <p:val>
                                            <p:strVal val="ppt_y"/>
                                          </p:val>
                                        </p:tav>
                                        <p:tav tm="100000">
                                          <p:val>
                                            <p:strVal val="ppt_y+.1"/>
                                          </p:val>
                                        </p:tav>
                                      </p:tavLst>
                                    </p:anim>
                                    <p:set>
                                      <p:cBhvr>
                                        <p:cTn id="51" dur="1" fill="hold">
                                          <p:stCondLst>
                                            <p:cond delay="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8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8530" name="Rectangle 2"/>
          <p:cNvSpPr>
            <a:spLocks noGrp="1" noChangeArrowheads="1"/>
          </p:cNvSpPr>
          <p:nvPr>
            <p:ph type="title"/>
          </p:nvPr>
        </p:nvSpPr>
        <p:spPr>
          <a:xfrm>
            <a:off x="0" y="0"/>
            <a:ext cx="9144000" cy="990600"/>
          </a:xfrm>
        </p:spPr>
        <p:txBody>
          <a:bodyPr/>
          <a:lstStyle/>
          <a:p>
            <a:r>
              <a:rPr lang="en-US" sz="4600">
                <a:solidFill>
                  <a:srgbClr val="FF0000"/>
                </a:solidFill>
              </a:rPr>
              <a:t>Legislative Process</a:t>
            </a:r>
            <a:endParaRPr lang="en-US" sz="4600"/>
          </a:p>
        </p:txBody>
      </p:sp>
      <p:sp>
        <p:nvSpPr>
          <p:cNvPr id="278531" name="Rectangle 3"/>
          <p:cNvSpPr>
            <a:spLocks noGrp="1" noChangeArrowheads="1"/>
          </p:cNvSpPr>
          <p:nvPr>
            <p:ph type="body" idx="1"/>
          </p:nvPr>
        </p:nvSpPr>
        <p:spPr>
          <a:xfrm>
            <a:off x="457200" y="914400"/>
            <a:ext cx="8458200" cy="5943600"/>
          </a:xfrm>
          <a:noFill/>
          <a:ln/>
        </p:spPr>
        <p:txBody>
          <a:bodyPr/>
          <a:lstStyle/>
          <a:p>
            <a:pPr>
              <a:lnSpc>
                <a:spcPct val="90000"/>
              </a:lnSpc>
            </a:pPr>
            <a:r>
              <a:rPr lang="en-US" sz="2800">
                <a:cs typeface="Arial" charset="0"/>
              </a:rPr>
              <a:t>5 Steps for a Bill to become a Law:</a:t>
            </a:r>
          </a:p>
          <a:p>
            <a:pPr lvl="1">
              <a:lnSpc>
                <a:spcPct val="90000"/>
              </a:lnSpc>
            </a:pPr>
            <a:r>
              <a:rPr lang="en-US" sz="2400">
                <a:solidFill>
                  <a:srgbClr val="FF1907"/>
                </a:solidFill>
                <a:cs typeface="Arial" charset="0"/>
              </a:rPr>
              <a:t>Drafting</a:t>
            </a:r>
            <a:r>
              <a:rPr lang="en-US" sz="2400">
                <a:cs typeface="Arial" charset="0"/>
              </a:rPr>
              <a:t> – Legislators write the text of the bill (proposed law).</a:t>
            </a:r>
          </a:p>
          <a:p>
            <a:pPr lvl="1">
              <a:lnSpc>
                <a:spcPct val="90000"/>
              </a:lnSpc>
            </a:pPr>
            <a:r>
              <a:rPr lang="en-US" sz="2400">
                <a:solidFill>
                  <a:srgbClr val="FF1907"/>
                </a:solidFill>
                <a:cs typeface="Arial" charset="0"/>
              </a:rPr>
              <a:t>Introduction</a:t>
            </a:r>
            <a:r>
              <a:rPr lang="en-US" sz="2400">
                <a:cs typeface="Arial" charset="0"/>
              </a:rPr>
              <a:t> – The bill is introduced to either the Senate or House of Representatives for discussion.</a:t>
            </a:r>
          </a:p>
          <a:p>
            <a:pPr lvl="1">
              <a:lnSpc>
                <a:spcPct val="90000"/>
              </a:lnSpc>
            </a:pPr>
            <a:r>
              <a:rPr lang="en-US" sz="2400">
                <a:solidFill>
                  <a:srgbClr val="FF1907"/>
                </a:solidFill>
                <a:cs typeface="Arial" charset="0"/>
              </a:rPr>
              <a:t>Committee Consideration</a:t>
            </a:r>
            <a:r>
              <a:rPr lang="en-US" sz="2400">
                <a:cs typeface="Arial" charset="0"/>
              </a:rPr>
              <a:t> – The bill is assigned to a committee that studies the bill.  The bill may be changed at this time.</a:t>
            </a:r>
          </a:p>
          <a:p>
            <a:pPr lvl="1">
              <a:lnSpc>
                <a:spcPct val="90000"/>
              </a:lnSpc>
            </a:pPr>
            <a:r>
              <a:rPr lang="en-US" sz="2400">
                <a:solidFill>
                  <a:srgbClr val="FF1907"/>
                </a:solidFill>
                <a:cs typeface="Arial" charset="0"/>
              </a:rPr>
              <a:t>Floor Consideration</a:t>
            </a:r>
            <a:r>
              <a:rPr lang="en-US" sz="2400">
                <a:cs typeface="Arial" charset="0"/>
              </a:rPr>
              <a:t> – A vote is called during a regular session.  If the bill is passed in one house, it goes to the other house for consideration.  </a:t>
            </a:r>
          </a:p>
          <a:p>
            <a:pPr lvl="1">
              <a:lnSpc>
                <a:spcPct val="90000"/>
              </a:lnSpc>
            </a:pPr>
            <a:r>
              <a:rPr lang="en-US" sz="2400">
                <a:solidFill>
                  <a:srgbClr val="FF1907"/>
                </a:solidFill>
                <a:cs typeface="Arial" charset="0"/>
              </a:rPr>
              <a:t>Governor Consideration</a:t>
            </a:r>
            <a:r>
              <a:rPr lang="en-US" sz="2400">
                <a:cs typeface="Arial" charset="0"/>
              </a:rPr>
              <a:t> – Once both houses pass the bill it is sent to the governor.  The governor can then sign the bill into law or veto the bill (send it back to the General Assembly to be changed or rewritten). </a:t>
            </a:r>
          </a:p>
        </p:txBody>
      </p:sp>
      <p:sp>
        <p:nvSpPr>
          <p:cNvPr id="4" name="Text Box 8"/>
          <p:cNvSpPr txBox="1">
            <a:spLocks noChangeArrowheads="1"/>
          </p:cNvSpPr>
          <p:nvPr/>
        </p:nvSpPr>
        <p:spPr bwMode="auto">
          <a:xfrm>
            <a:off x="1219200" y="1371600"/>
            <a:ext cx="121539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1219200" y="2133600"/>
            <a:ext cx="17526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1234440" y="2819400"/>
            <a:ext cx="35814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1219200" y="3924300"/>
            <a:ext cx="28194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1219200" y="4953000"/>
            <a:ext cx="33528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Tree>
    <p:extLst>
      <p:ext uri="{BB962C8B-B14F-4D97-AF65-F5344CB8AC3E}">
        <p14:creationId xmlns:p14="http://schemas.microsoft.com/office/powerpoint/2010/main" val="2876084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42" presetClass="exit" presetSubtype="0" fill="hold" grpId="0" nodeType="clickEffect">
                                  <p:stCondLst>
                                    <p:cond delay="0"/>
                                  </p:stCondLst>
                                  <p:childTnLst>
                                    <p:animEffect transition="out" filter="fade">
                                      <p:cBhvr>
                                        <p:cTn id="34" dur="1000"/>
                                        <p:tgtEl>
                                          <p:spTgt spid="8"/>
                                        </p:tgtEl>
                                      </p:cBhvr>
                                    </p:animEffect>
                                    <p:anim calcmode="lin" valueType="num">
                                      <p:cBhvr>
                                        <p:cTn id="35" dur="1000"/>
                                        <p:tgtEl>
                                          <p:spTgt spid="8"/>
                                        </p:tgtEl>
                                        <p:attrNameLst>
                                          <p:attrName>ppt_x</p:attrName>
                                        </p:attrNameLst>
                                      </p:cBhvr>
                                      <p:tavLst>
                                        <p:tav tm="0">
                                          <p:val>
                                            <p:strVal val="ppt_x"/>
                                          </p:val>
                                        </p:tav>
                                        <p:tav tm="100000">
                                          <p:val>
                                            <p:strVal val="ppt_x"/>
                                          </p:val>
                                        </p:tav>
                                      </p:tavLst>
                                    </p:anim>
                                    <p:anim calcmode="lin" valueType="num">
                                      <p:cBhvr>
                                        <p:cTn id="36" dur="1000"/>
                                        <p:tgtEl>
                                          <p:spTgt spid="8"/>
                                        </p:tgtEl>
                                        <p:attrNameLst>
                                          <p:attrName>ppt_y</p:attrName>
                                        </p:attrNameLst>
                                      </p:cBhvr>
                                      <p:tavLst>
                                        <p:tav tm="0">
                                          <p:val>
                                            <p:strVal val="ppt_y"/>
                                          </p:val>
                                        </p:tav>
                                        <p:tav tm="100000">
                                          <p:val>
                                            <p:strVal val="ppt_y+.1"/>
                                          </p:val>
                                        </p:tav>
                                      </p:tavLst>
                                    </p:anim>
                                    <p:set>
                                      <p:cBhvr>
                                        <p:cTn id="37" dur="1" fill="hold">
                                          <p:stCondLst>
                                            <p:cond delay="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457200" y="0"/>
            <a:ext cx="8458200" cy="914400"/>
          </a:xfrm>
        </p:spPr>
        <p:txBody>
          <a:bodyPr/>
          <a:lstStyle/>
          <a:p>
            <a:r>
              <a:rPr lang="en-US"/>
              <a:t>Founding of Georgia</a:t>
            </a:r>
          </a:p>
        </p:txBody>
      </p:sp>
      <p:sp>
        <p:nvSpPr>
          <p:cNvPr id="100355" name="Rectangle 3"/>
          <p:cNvSpPr>
            <a:spLocks noGrp="1" noChangeArrowheads="1"/>
          </p:cNvSpPr>
          <p:nvPr>
            <p:ph type="body" idx="1"/>
          </p:nvPr>
        </p:nvSpPr>
        <p:spPr>
          <a:xfrm>
            <a:off x="457200" y="990600"/>
            <a:ext cx="8458200" cy="5562600"/>
          </a:xfrm>
          <a:noFill/>
        </p:spPr>
        <p:txBody>
          <a:bodyPr/>
          <a:lstStyle/>
          <a:p>
            <a:pPr>
              <a:lnSpc>
                <a:spcPct val="90000"/>
              </a:lnSpc>
              <a:spcBef>
                <a:spcPct val="0"/>
              </a:spcBef>
            </a:pPr>
            <a:r>
              <a:rPr lang="en-US" sz="2800"/>
              <a:t>In 1732, </a:t>
            </a:r>
            <a:r>
              <a:rPr lang="en-US" sz="2800">
                <a:solidFill>
                  <a:srgbClr val="FF1907"/>
                </a:solidFill>
              </a:rPr>
              <a:t>James Oglethorpe</a:t>
            </a:r>
            <a:r>
              <a:rPr lang="en-US" sz="2800"/>
              <a:t> convinces King George II to allow him to create the colony of Georgia.  GA would become a place for debtors to start a new life, an area for England to get raw materials, and the buffer between Carolina and Florida.  </a:t>
            </a:r>
          </a:p>
          <a:p>
            <a:pPr>
              <a:lnSpc>
                <a:spcPct val="90000"/>
              </a:lnSpc>
              <a:spcBef>
                <a:spcPct val="0"/>
              </a:spcBef>
            </a:pPr>
            <a:r>
              <a:rPr lang="en-US" sz="2800"/>
              <a:t>The </a:t>
            </a:r>
            <a:r>
              <a:rPr lang="en-US" sz="2800">
                <a:solidFill>
                  <a:srgbClr val="FF1907"/>
                </a:solidFill>
              </a:rPr>
              <a:t>Charter of 1732</a:t>
            </a:r>
            <a:r>
              <a:rPr lang="en-US" sz="2800"/>
              <a:t> gave Oglethorpe the power to create Georgia.</a:t>
            </a:r>
          </a:p>
          <a:p>
            <a:pPr>
              <a:lnSpc>
                <a:spcPct val="90000"/>
              </a:lnSpc>
              <a:spcBef>
                <a:spcPct val="0"/>
              </a:spcBef>
            </a:pPr>
            <a:r>
              <a:rPr lang="en-US" sz="2800">
                <a:solidFill>
                  <a:srgbClr val="FF1907"/>
                </a:solidFill>
              </a:rPr>
              <a:t>Tomochichi</a:t>
            </a:r>
            <a:r>
              <a:rPr lang="en-US" sz="2800"/>
              <a:t> (a Yamacraw Chief) helped Oglethorpe to choose the location for his first settlement (</a:t>
            </a:r>
            <a:r>
              <a:rPr lang="en-US" sz="2800">
                <a:solidFill>
                  <a:srgbClr val="FF1907"/>
                </a:solidFill>
              </a:rPr>
              <a:t>Savannah</a:t>
            </a:r>
            <a:r>
              <a:rPr lang="en-US" sz="2800"/>
              <a:t>).</a:t>
            </a:r>
          </a:p>
          <a:p>
            <a:pPr>
              <a:lnSpc>
                <a:spcPct val="90000"/>
              </a:lnSpc>
              <a:spcBef>
                <a:spcPct val="0"/>
              </a:spcBef>
            </a:pPr>
            <a:r>
              <a:rPr lang="en-US" sz="2800">
                <a:solidFill>
                  <a:srgbClr val="FF1907"/>
                </a:solidFill>
              </a:rPr>
              <a:t>Mary Musgrove</a:t>
            </a:r>
            <a:r>
              <a:rPr lang="en-US" sz="2800"/>
              <a:t> used her connections to the British and Native Americans to help with communication, trading, and to help keep peace.</a:t>
            </a:r>
          </a:p>
          <a:p>
            <a:pPr>
              <a:lnSpc>
                <a:spcPct val="90000"/>
              </a:lnSpc>
              <a:spcBef>
                <a:spcPct val="0"/>
              </a:spcBef>
              <a:buFontTx/>
              <a:buNone/>
            </a:pPr>
            <a:endParaRPr lang="en-US" sz="2800"/>
          </a:p>
        </p:txBody>
      </p:sp>
      <p:sp>
        <p:nvSpPr>
          <p:cNvPr id="4" name="Text Box 8"/>
          <p:cNvSpPr txBox="1">
            <a:spLocks noChangeArrowheads="1"/>
          </p:cNvSpPr>
          <p:nvPr/>
        </p:nvSpPr>
        <p:spPr bwMode="auto">
          <a:xfrm>
            <a:off x="2209800" y="1066800"/>
            <a:ext cx="30480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1562100" y="3352800"/>
            <a:ext cx="25527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685800" y="4114800"/>
            <a:ext cx="20574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2743200" y="4876800"/>
            <a:ext cx="28194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704850" y="5246132"/>
            <a:ext cx="264795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9" name="Text Box 8"/>
          <p:cNvSpPr txBox="1">
            <a:spLocks noChangeArrowheads="1"/>
          </p:cNvSpPr>
          <p:nvPr/>
        </p:nvSpPr>
        <p:spPr bwMode="auto">
          <a:xfrm>
            <a:off x="2095500" y="1436132"/>
            <a:ext cx="3429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9"/>
                                        </p:tgtEl>
                                      </p:cBhvr>
                                    </p:animEffect>
                                    <p:anim calcmode="lin" valueType="num">
                                      <p:cBhvr>
                                        <p:cTn id="14" dur="1000"/>
                                        <p:tgtEl>
                                          <p:spTgt spid="9"/>
                                        </p:tgtEl>
                                        <p:attrNameLst>
                                          <p:attrName>ppt_x</p:attrName>
                                        </p:attrNameLst>
                                      </p:cBhvr>
                                      <p:tavLst>
                                        <p:tav tm="0">
                                          <p:val>
                                            <p:strVal val="ppt_x"/>
                                          </p:val>
                                        </p:tav>
                                        <p:tav tm="100000">
                                          <p:val>
                                            <p:strVal val="ppt_x"/>
                                          </p:val>
                                        </p:tav>
                                      </p:tavLst>
                                    </p:anim>
                                    <p:anim calcmode="lin" valueType="num">
                                      <p:cBhvr>
                                        <p:cTn id="15" dur="1000"/>
                                        <p:tgtEl>
                                          <p:spTgt spid="9"/>
                                        </p:tgtEl>
                                        <p:attrNameLst>
                                          <p:attrName>ppt_y</p:attrName>
                                        </p:attrNameLst>
                                      </p:cBhvr>
                                      <p:tavLst>
                                        <p:tav tm="0">
                                          <p:val>
                                            <p:strVal val="ppt_y"/>
                                          </p:val>
                                        </p:tav>
                                        <p:tav tm="100000">
                                          <p:val>
                                            <p:strVal val="ppt_y+.1"/>
                                          </p:val>
                                        </p:tav>
                                      </p:tavLst>
                                    </p:anim>
                                    <p:set>
                                      <p:cBhvr>
                                        <p:cTn id="16" dur="1" fill="hold">
                                          <p:stCondLst>
                                            <p:cond delay="999"/>
                                          </p:stCondLst>
                                        </p:cTn>
                                        <p:tgtEl>
                                          <p:spTgt spid="9"/>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5"/>
                                        </p:tgtEl>
                                      </p:cBhvr>
                                    </p:animEffect>
                                    <p:anim calcmode="lin" valueType="num">
                                      <p:cBhvr>
                                        <p:cTn id="21" dur="1000"/>
                                        <p:tgtEl>
                                          <p:spTgt spid="5"/>
                                        </p:tgtEl>
                                        <p:attrNameLst>
                                          <p:attrName>ppt_x</p:attrName>
                                        </p:attrNameLst>
                                      </p:cBhvr>
                                      <p:tavLst>
                                        <p:tav tm="0">
                                          <p:val>
                                            <p:strVal val="ppt_x"/>
                                          </p:val>
                                        </p:tav>
                                        <p:tav tm="100000">
                                          <p:val>
                                            <p:strVal val="ppt_x"/>
                                          </p:val>
                                        </p:tav>
                                      </p:tavLst>
                                    </p:anim>
                                    <p:anim calcmode="lin" valueType="num">
                                      <p:cBhvr>
                                        <p:cTn id="22" dur="1000"/>
                                        <p:tgtEl>
                                          <p:spTgt spid="5"/>
                                        </p:tgtEl>
                                        <p:attrNameLst>
                                          <p:attrName>ppt_y</p:attrName>
                                        </p:attrNameLst>
                                      </p:cBhvr>
                                      <p:tavLst>
                                        <p:tav tm="0">
                                          <p:val>
                                            <p:strVal val="ppt_y"/>
                                          </p:val>
                                        </p:tav>
                                        <p:tav tm="100000">
                                          <p:val>
                                            <p:strVal val="ppt_y+.1"/>
                                          </p:val>
                                        </p:tav>
                                      </p:tavLst>
                                    </p:anim>
                                    <p:set>
                                      <p:cBhvr>
                                        <p:cTn id="23" dur="1" fill="hold">
                                          <p:stCondLst>
                                            <p:cond delay="999"/>
                                          </p:stCondLst>
                                        </p:cTn>
                                        <p:tgtEl>
                                          <p:spTgt spid="5"/>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6"/>
                                        </p:tgtEl>
                                      </p:cBhvr>
                                    </p:animEffect>
                                    <p:anim calcmode="lin" valueType="num">
                                      <p:cBhvr>
                                        <p:cTn id="28" dur="1000"/>
                                        <p:tgtEl>
                                          <p:spTgt spid="6"/>
                                        </p:tgtEl>
                                        <p:attrNameLst>
                                          <p:attrName>ppt_x</p:attrName>
                                        </p:attrNameLst>
                                      </p:cBhvr>
                                      <p:tavLst>
                                        <p:tav tm="0">
                                          <p:val>
                                            <p:strVal val="ppt_x"/>
                                          </p:val>
                                        </p:tav>
                                        <p:tav tm="100000">
                                          <p:val>
                                            <p:strVal val="ppt_x"/>
                                          </p:val>
                                        </p:tav>
                                      </p:tavLst>
                                    </p:anim>
                                    <p:anim calcmode="lin" valueType="num">
                                      <p:cBhvr>
                                        <p:cTn id="29" dur="1000"/>
                                        <p:tgtEl>
                                          <p:spTgt spid="6"/>
                                        </p:tgtEl>
                                        <p:attrNameLst>
                                          <p:attrName>ppt_y</p:attrName>
                                        </p:attrNameLst>
                                      </p:cBhvr>
                                      <p:tavLst>
                                        <p:tav tm="0">
                                          <p:val>
                                            <p:strVal val="ppt_y"/>
                                          </p:val>
                                        </p:tav>
                                        <p:tav tm="100000">
                                          <p:val>
                                            <p:strVal val="ppt_y+.1"/>
                                          </p:val>
                                        </p:tav>
                                      </p:tavLst>
                                    </p:anim>
                                    <p:set>
                                      <p:cBhvr>
                                        <p:cTn id="30" dur="1" fill="hold">
                                          <p:stCondLst>
                                            <p:cond delay="999"/>
                                          </p:stCondLst>
                                        </p:cTn>
                                        <p:tgtEl>
                                          <p:spTgt spid="6"/>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42" presetClass="exit" presetSubtype="0" fill="hold" grpId="0" nodeType="clickEffect">
                                  <p:stCondLst>
                                    <p:cond delay="0"/>
                                  </p:stCondLst>
                                  <p:childTnLst>
                                    <p:animEffect transition="out" filter="fade">
                                      <p:cBhvr>
                                        <p:cTn id="34" dur="1000"/>
                                        <p:tgtEl>
                                          <p:spTgt spid="7"/>
                                        </p:tgtEl>
                                      </p:cBhvr>
                                    </p:animEffect>
                                    <p:anim calcmode="lin" valueType="num">
                                      <p:cBhvr>
                                        <p:cTn id="35" dur="1000"/>
                                        <p:tgtEl>
                                          <p:spTgt spid="7"/>
                                        </p:tgtEl>
                                        <p:attrNameLst>
                                          <p:attrName>ppt_x</p:attrName>
                                        </p:attrNameLst>
                                      </p:cBhvr>
                                      <p:tavLst>
                                        <p:tav tm="0">
                                          <p:val>
                                            <p:strVal val="ppt_x"/>
                                          </p:val>
                                        </p:tav>
                                        <p:tav tm="100000">
                                          <p:val>
                                            <p:strVal val="ppt_x"/>
                                          </p:val>
                                        </p:tav>
                                      </p:tavLst>
                                    </p:anim>
                                    <p:anim calcmode="lin" valueType="num">
                                      <p:cBhvr>
                                        <p:cTn id="36" dur="1000"/>
                                        <p:tgtEl>
                                          <p:spTgt spid="7"/>
                                        </p:tgtEl>
                                        <p:attrNameLst>
                                          <p:attrName>ppt_y</p:attrName>
                                        </p:attrNameLst>
                                      </p:cBhvr>
                                      <p:tavLst>
                                        <p:tav tm="0">
                                          <p:val>
                                            <p:strVal val="ppt_y"/>
                                          </p:val>
                                        </p:tav>
                                        <p:tav tm="100000">
                                          <p:val>
                                            <p:strVal val="ppt_y+.1"/>
                                          </p:val>
                                        </p:tav>
                                      </p:tavLst>
                                    </p:anim>
                                    <p:set>
                                      <p:cBhvr>
                                        <p:cTn id="37" dur="1" fill="hold">
                                          <p:stCondLst>
                                            <p:cond delay="999"/>
                                          </p:stCondLst>
                                        </p:cTn>
                                        <p:tgtEl>
                                          <p:spTgt spid="7"/>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42" presetClass="exit" presetSubtype="0" fill="hold" grpId="0" nodeType="clickEffect">
                                  <p:stCondLst>
                                    <p:cond delay="0"/>
                                  </p:stCondLst>
                                  <p:childTnLst>
                                    <p:animEffect transition="out" filter="fade">
                                      <p:cBhvr>
                                        <p:cTn id="41" dur="1000"/>
                                        <p:tgtEl>
                                          <p:spTgt spid="8"/>
                                        </p:tgtEl>
                                      </p:cBhvr>
                                    </p:animEffect>
                                    <p:anim calcmode="lin" valueType="num">
                                      <p:cBhvr>
                                        <p:cTn id="42" dur="1000"/>
                                        <p:tgtEl>
                                          <p:spTgt spid="8"/>
                                        </p:tgtEl>
                                        <p:attrNameLst>
                                          <p:attrName>ppt_x</p:attrName>
                                        </p:attrNameLst>
                                      </p:cBhvr>
                                      <p:tavLst>
                                        <p:tav tm="0">
                                          <p:val>
                                            <p:strVal val="ppt_x"/>
                                          </p:val>
                                        </p:tav>
                                        <p:tav tm="100000">
                                          <p:val>
                                            <p:strVal val="ppt_x"/>
                                          </p:val>
                                        </p:tav>
                                      </p:tavLst>
                                    </p:anim>
                                    <p:anim calcmode="lin" valueType="num">
                                      <p:cBhvr>
                                        <p:cTn id="43" dur="1000"/>
                                        <p:tgtEl>
                                          <p:spTgt spid="8"/>
                                        </p:tgtEl>
                                        <p:attrNameLst>
                                          <p:attrName>ppt_y</p:attrName>
                                        </p:attrNameLst>
                                      </p:cBhvr>
                                      <p:tavLst>
                                        <p:tav tm="0">
                                          <p:val>
                                            <p:strVal val="ppt_y"/>
                                          </p:val>
                                        </p:tav>
                                        <p:tav tm="100000">
                                          <p:val>
                                            <p:strVal val="ppt_y+.1"/>
                                          </p:val>
                                        </p:tav>
                                      </p:tavLst>
                                    </p:anim>
                                    <p:set>
                                      <p:cBhvr>
                                        <p:cTn id="44" dur="1" fill="hold">
                                          <p:stCondLst>
                                            <p:cond delay="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Rectangle 2"/>
          <p:cNvSpPr>
            <a:spLocks noGrp="1" noChangeArrowheads="1"/>
          </p:cNvSpPr>
          <p:nvPr>
            <p:ph type="title"/>
          </p:nvPr>
        </p:nvSpPr>
        <p:spPr/>
        <p:txBody>
          <a:bodyPr/>
          <a:lstStyle/>
          <a:p>
            <a:r>
              <a:rPr lang="en-US" sz="4400"/>
              <a:t>Legislative Process Video</a:t>
            </a:r>
          </a:p>
        </p:txBody>
      </p:sp>
      <p:sp>
        <p:nvSpPr>
          <p:cNvPr id="280579" name="Rectangle 3"/>
          <p:cNvSpPr>
            <a:spLocks noGrp="1" noChangeArrowheads="1"/>
          </p:cNvSpPr>
          <p:nvPr>
            <p:ph type="body" idx="1"/>
          </p:nvPr>
        </p:nvSpPr>
        <p:spPr>
          <a:xfrm>
            <a:off x="304800" y="1752600"/>
            <a:ext cx="8610600" cy="4800600"/>
          </a:xfrm>
        </p:spPr>
        <p:txBody>
          <a:bodyPr/>
          <a:lstStyle/>
          <a:p>
            <a:pPr>
              <a:buFontTx/>
              <a:buNone/>
            </a:pPr>
            <a:r>
              <a:rPr lang="en-US">
                <a:hlinkClick r:id="rId2"/>
              </a:rPr>
              <a:t>BrainPop – How A Bill Becomes A Law</a:t>
            </a:r>
            <a:endParaRPr lang="en-US"/>
          </a:p>
          <a:p>
            <a:pPr>
              <a:buFontTx/>
              <a:buNone/>
            </a:pPr>
            <a:endParaRPr lang="en-US"/>
          </a:p>
          <a:p>
            <a:pPr>
              <a:buFontTx/>
              <a:buNone/>
            </a:pPr>
            <a:endParaRPr lang="en-US"/>
          </a:p>
          <a:p>
            <a:pPr>
              <a:buFontTx/>
              <a:buNone/>
            </a:pPr>
            <a:endParaRPr lang="en-US"/>
          </a:p>
          <a:p>
            <a:pPr>
              <a:buFontTx/>
              <a:buNone/>
            </a:pPr>
            <a:r>
              <a:rPr lang="en-US" b="1"/>
              <a:t>GMS BrainPop Login Information:</a:t>
            </a:r>
          </a:p>
          <a:p>
            <a:pPr>
              <a:buFontTx/>
              <a:buNone/>
            </a:pPr>
            <a:r>
              <a:rPr lang="en-US"/>
              <a:t>	Username: griffinms</a:t>
            </a:r>
          </a:p>
          <a:p>
            <a:pPr>
              <a:buFontTx/>
              <a:buNone/>
            </a:pPr>
            <a:r>
              <a:rPr lang="en-US"/>
              <a:t>	Password: student</a:t>
            </a:r>
          </a:p>
          <a:p>
            <a:pPr>
              <a:buFontTx/>
              <a:buNone/>
            </a:pPr>
            <a:endParaRPr lang="en-US"/>
          </a:p>
        </p:txBody>
      </p:sp>
    </p:spTree>
    <p:extLst>
      <p:ext uri="{BB962C8B-B14F-4D97-AF65-F5344CB8AC3E}">
        <p14:creationId xmlns:p14="http://schemas.microsoft.com/office/powerpoint/2010/main" val="1568184084"/>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1602" name="Rectangle 2"/>
          <p:cNvSpPr>
            <a:spLocks noGrp="1" noChangeArrowheads="1"/>
          </p:cNvSpPr>
          <p:nvPr>
            <p:ph type="title"/>
          </p:nvPr>
        </p:nvSpPr>
        <p:spPr>
          <a:xfrm>
            <a:off x="0" y="0"/>
            <a:ext cx="9144000" cy="990600"/>
          </a:xfrm>
        </p:spPr>
        <p:txBody>
          <a:bodyPr/>
          <a:lstStyle/>
          <a:p>
            <a:r>
              <a:rPr lang="en-US" sz="4600"/>
              <a:t>Executive Branch</a:t>
            </a:r>
          </a:p>
        </p:txBody>
      </p:sp>
      <p:sp>
        <p:nvSpPr>
          <p:cNvPr id="281603" name="Rectangle 3"/>
          <p:cNvSpPr>
            <a:spLocks noGrp="1" noChangeArrowheads="1"/>
          </p:cNvSpPr>
          <p:nvPr>
            <p:ph type="body" idx="1"/>
          </p:nvPr>
        </p:nvSpPr>
        <p:spPr>
          <a:xfrm>
            <a:off x="457200" y="914400"/>
            <a:ext cx="8458200" cy="5943600"/>
          </a:xfrm>
          <a:noFill/>
          <a:ln/>
        </p:spPr>
        <p:txBody>
          <a:bodyPr/>
          <a:lstStyle/>
          <a:p>
            <a:pPr>
              <a:lnSpc>
                <a:spcPct val="80000"/>
              </a:lnSpc>
            </a:pPr>
            <a:r>
              <a:rPr lang="en-US" sz="2500">
                <a:cs typeface="Arial" charset="0"/>
              </a:rPr>
              <a:t>GA’s </a:t>
            </a:r>
            <a:r>
              <a:rPr lang="en-US" sz="2500">
                <a:solidFill>
                  <a:srgbClr val="FF1907"/>
                </a:solidFill>
                <a:cs typeface="Arial" charset="0"/>
              </a:rPr>
              <a:t>Executive Branch</a:t>
            </a:r>
            <a:r>
              <a:rPr lang="en-US" sz="2500">
                <a:cs typeface="Arial" charset="0"/>
              </a:rPr>
              <a:t> is made up of many different offices and departments.  The Executive Branch is the largest of the three branches in Georgia.  The </a:t>
            </a:r>
            <a:r>
              <a:rPr lang="en-US" sz="2500">
                <a:solidFill>
                  <a:srgbClr val="FF1907"/>
                </a:solidFill>
                <a:cs typeface="Arial" charset="0"/>
              </a:rPr>
              <a:t>governor</a:t>
            </a:r>
            <a:r>
              <a:rPr lang="en-US" sz="2500">
                <a:cs typeface="Arial" charset="0"/>
              </a:rPr>
              <a:t> is the leader of the Executive Branch. The governor and lieutenant governor both have to be at least 30 years old, US citizens for at least 15 years, and a GA resident for at least 6 years.  The Governor may run for and serve a second term.  There is no limit on number of terms a lieutenant governor may serve. </a:t>
            </a:r>
          </a:p>
          <a:p>
            <a:pPr>
              <a:lnSpc>
                <a:spcPct val="80000"/>
              </a:lnSpc>
            </a:pPr>
            <a:r>
              <a:rPr lang="en-US" sz="2500">
                <a:cs typeface="Arial" charset="0"/>
              </a:rPr>
              <a:t>Most important duties of the </a:t>
            </a:r>
            <a:r>
              <a:rPr lang="en-US" sz="2500">
                <a:solidFill>
                  <a:srgbClr val="FF1907"/>
                </a:solidFill>
                <a:cs typeface="Arial" charset="0"/>
              </a:rPr>
              <a:t>governor</a:t>
            </a:r>
            <a:r>
              <a:rPr lang="en-US" sz="2500">
                <a:cs typeface="Arial" charset="0"/>
              </a:rPr>
              <a:t> are to serve as the leader of the state’s executive branch, veto legislation put forward by the General Assembly, and appoint people to lead executive offices.</a:t>
            </a:r>
          </a:p>
          <a:p>
            <a:pPr>
              <a:lnSpc>
                <a:spcPct val="80000"/>
              </a:lnSpc>
            </a:pPr>
            <a:r>
              <a:rPr lang="en-US" sz="2500">
                <a:cs typeface="Arial" charset="0"/>
              </a:rPr>
              <a:t>Most important duties of the </a:t>
            </a:r>
            <a:r>
              <a:rPr lang="en-US" sz="2500">
                <a:solidFill>
                  <a:srgbClr val="FF1907"/>
                </a:solidFill>
                <a:cs typeface="Arial" charset="0"/>
              </a:rPr>
              <a:t>lieutenant governor</a:t>
            </a:r>
            <a:r>
              <a:rPr lang="en-US" sz="2500">
                <a:cs typeface="Arial" charset="0"/>
              </a:rPr>
              <a:t> are to serve as governor if the governor dies or gets too sick to work and also serves as the President of the Senate.</a:t>
            </a:r>
          </a:p>
        </p:txBody>
      </p:sp>
      <p:sp>
        <p:nvSpPr>
          <p:cNvPr id="4" name="Text Box 8"/>
          <p:cNvSpPr txBox="1">
            <a:spLocks noChangeArrowheads="1"/>
          </p:cNvSpPr>
          <p:nvPr/>
        </p:nvSpPr>
        <p:spPr bwMode="auto">
          <a:xfrm>
            <a:off x="1600200" y="914400"/>
            <a:ext cx="259080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5" name="Text Box 8"/>
          <p:cNvSpPr txBox="1">
            <a:spLocks noChangeArrowheads="1"/>
          </p:cNvSpPr>
          <p:nvPr/>
        </p:nvSpPr>
        <p:spPr bwMode="auto">
          <a:xfrm>
            <a:off x="7315200" y="1524000"/>
            <a:ext cx="167640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6" name="Text Box 8"/>
          <p:cNvSpPr txBox="1">
            <a:spLocks noChangeArrowheads="1"/>
          </p:cNvSpPr>
          <p:nvPr/>
        </p:nvSpPr>
        <p:spPr bwMode="auto">
          <a:xfrm>
            <a:off x="838200" y="2133600"/>
            <a:ext cx="281940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7" name="Text Box 8"/>
          <p:cNvSpPr txBox="1">
            <a:spLocks noChangeArrowheads="1"/>
          </p:cNvSpPr>
          <p:nvPr/>
        </p:nvSpPr>
        <p:spPr bwMode="auto">
          <a:xfrm>
            <a:off x="4876800" y="3733800"/>
            <a:ext cx="129540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8" name="Text Box 8"/>
          <p:cNvSpPr txBox="1">
            <a:spLocks noChangeArrowheads="1"/>
          </p:cNvSpPr>
          <p:nvPr/>
        </p:nvSpPr>
        <p:spPr bwMode="auto">
          <a:xfrm>
            <a:off x="4842510" y="5029200"/>
            <a:ext cx="277749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Tree>
    <p:extLst>
      <p:ext uri="{BB962C8B-B14F-4D97-AF65-F5344CB8AC3E}">
        <p14:creationId xmlns:p14="http://schemas.microsoft.com/office/powerpoint/2010/main" val="2592530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42" presetClass="exit" presetSubtype="0" fill="hold" grpId="0" nodeType="clickEffect">
                                  <p:stCondLst>
                                    <p:cond delay="0"/>
                                  </p:stCondLst>
                                  <p:childTnLst>
                                    <p:animEffect transition="out" filter="fade">
                                      <p:cBhvr>
                                        <p:cTn id="34" dur="1000"/>
                                        <p:tgtEl>
                                          <p:spTgt spid="8"/>
                                        </p:tgtEl>
                                      </p:cBhvr>
                                    </p:animEffect>
                                    <p:anim calcmode="lin" valueType="num">
                                      <p:cBhvr>
                                        <p:cTn id="35" dur="1000"/>
                                        <p:tgtEl>
                                          <p:spTgt spid="8"/>
                                        </p:tgtEl>
                                        <p:attrNameLst>
                                          <p:attrName>ppt_x</p:attrName>
                                        </p:attrNameLst>
                                      </p:cBhvr>
                                      <p:tavLst>
                                        <p:tav tm="0">
                                          <p:val>
                                            <p:strVal val="ppt_x"/>
                                          </p:val>
                                        </p:tav>
                                        <p:tav tm="100000">
                                          <p:val>
                                            <p:strVal val="ppt_x"/>
                                          </p:val>
                                        </p:tav>
                                      </p:tavLst>
                                    </p:anim>
                                    <p:anim calcmode="lin" valueType="num">
                                      <p:cBhvr>
                                        <p:cTn id="36" dur="1000"/>
                                        <p:tgtEl>
                                          <p:spTgt spid="8"/>
                                        </p:tgtEl>
                                        <p:attrNameLst>
                                          <p:attrName>ppt_y</p:attrName>
                                        </p:attrNameLst>
                                      </p:cBhvr>
                                      <p:tavLst>
                                        <p:tav tm="0">
                                          <p:val>
                                            <p:strVal val="ppt_y"/>
                                          </p:val>
                                        </p:tav>
                                        <p:tav tm="100000">
                                          <p:val>
                                            <p:strVal val="ppt_y+.1"/>
                                          </p:val>
                                        </p:tav>
                                      </p:tavLst>
                                    </p:anim>
                                    <p:set>
                                      <p:cBhvr>
                                        <p:cTn id="37" dur="1" fill="hold">
                                          <p:stCondLst>
                                            <p:cond delay="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9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3650" name="Rectangle 2"/>
          <p:cNvSpPr>
            <a:spLocks noGrp="1" noChangeArrowheads="1"/>
          </p:cNvSpPr>
          <p:nvPr>
            <p:ph type="title"/>
          </p:nvPr>
        </p:nvSpPr>
        <p:spPr>
          <a:xfrm>
            <a:off x="0" y="0"/>
            <a:ext cx="9144000" cy="990600"/>
          </a:xfrm>
        </p:spPr>
        <p:txBody>
          <a:bodyPr/>
          <a:lstStyle/>
          <a:p>
            <a:r>
              <a:rPr lang="en-US" sz="4600"/>
              <a:t>Judicial Branch</a:t>
            </a:r>
          </a:p>
        </p:txBody>
      </p:sp>
      <p:sp>
        <p:nvSpPr>
          <p:cNvPr id="283651" name="Rectangle 3"/>
          <p:cNvSpPr>
            <a:spLocks noGrp="1" noChangeArrowheads="1"/>
          </p:cNvSpPr>
          <p:nvPr>
            <p:ph type="body" idx="1"/>
          </p:nvPr>
        </p:nvSpPr>
        <p:spPr>
          <a:xfrm>
            <a:off x="457200" y="914400"/>
            <a:ext cx="8458200" cy="5943600"/>
          </a:xfrm>
          <a:noFill/>
          <a:ln/>
        </p:spPr>
        <p:txBody>
          <a:bodyPr/>
          <a:lstStyle/>
          <a:p>
            <a:pPr>
              <a:lnSpc>
                <a:spcPct val="80000"/>
              </a:lnSpc>
            </a:pPr>
            <a:r>
              <a:rPr lang="en-US" sz="2300" dirty="0">
                <a:cs typeface="Arial" charset="0"/>
              </a:rPr>
              <a:t>GA’s </a:t>
            </a:r>
            <a:r>
              <a:rPr lang="en-US" sz="2300" dirty="0">
                <a:solidFill>
                  <a:srgbClr val="FF1907"/>
                </a:solidFill>
                <a:cs typeface="Arial" charset="0"/>
              </a:rPr>
              <a:t>Judicial Branch</a:t>
            </a:r>
            <a:r>
              <a:rPr lang="en-US" sz="2300" dirty="0">
                <a:cs typeface="Arial" charset="0"/>
              </a:rPr>
              <a:t> is made up of two main types of courts – Trial Courts and Appellate Courts.</a:t>
            </a:r>
          </a:p>
          <a:p>
            <a:pPr>
              <a:lnSpc>
                <a:spcPct val="80000"/>
              </a:lnSpc>
            </a:pPr>
            <a:r>
              <a:rPr lang="en-US" sz="2300" dirty="0">
                <a:solidFill>
                  <a:srgbClr val="FF1907"/>
                </a:solidFill>
                <a:cs typeface="Arial" charset="0"/>
              </a:rPr>
              <a:t>Trial Courts</a:t>
            </a:r>
            <a:r>
              <a:rPr lang="en-US" sz="2300" dirty="0">
                <a:cs typeface="Arial" charset="0"/>
              </a:rPr>
              <a:t> – People’s actions are judges to see whether or not they have committed a crime.  These judgments are made either by a jury (group of citizens) or simply by a judge.  Trial courts oversee two types of cases.  In a </a:t>
            </a:r>
            <a:r>
              <a:rPr lang="en-US" sz="2300" dirty="0">
                <a:solidFill>
                  <a:srgbClr val="FF1907"/>
                </a:solidFill>
                <a:cs typeface="Arial" charset="0"/>
              </a:rPr>
              <a:t>civil case</a:t>
            </a:r>
            <a:r>
              <a:rPr lang="en-US" sz="2300" dirty="0">
                <a:cs typeface="Arial" charset="0"/>
              </a:rPr>
              <a:t> occurs when a person claims that another person did something wrong to them (example – The People’s Court).  A </a:t>
            </a:r>
            <a:r>
              <a:rPr lang="en-US" sz="2300" dirty="0">
                <a:solidFill>
                  <a:srgbClr val="FF1907"/>
                </a:solidFill>
                <a:cs typeface="Arial" charset="0"/>
              </a:rPr>
              <a:t>criminal case</a:t>
            </a:r>
            <a:r>
              <a:rPr lang="en-US" sz="2300" dirty="0">
                <a:cs typeface="Arial" charset="0"/>
              </a:rPr>
              <a:t> occurs when a person claims that a crime has been committed against them.   </a:t>
            </a:r>
          </a:p>
          <a:p>
            <a:pPr>
              <a:lnSpc>
                <a:spcPct val="80000"/>
              </a:lnSpc>
            </a:pPr>
            <a:r>
              <a:rPr lang="en-US" sz="2300" dirty="0">
                <a:solidFill>
                  <a:srgbClr val="FF1907"/>
                </a:solidFill>
                <a:cs typeface="Arial" charset="0"/>
              </a:rPr>
              <a:t>Appellate Courts</a:t>
            </a:r>
            <a:r>
              <a:rPr lang="en-US" sz="2300" dirty="0">
                <a:cs typeface="Arial" charset="0"/>
              </a:rPr>
              <a:t> – Look over judgments made by trial courts.  If someone believes that a mistake was made during their trial they may make an appeal.  The appeal goes to an appellate court which decides if the trial court has made a mistake or not.  </a:t>
            </a:r>
          </a:p>
          <a:p>
            <a:pPr>
              <a:lnSpc>
                <a:spcPct val="80000"/>
              </a:lnSpc>
            </a:pPr>
            <a:r>
              <a:rPr lang="en-US" sz="2300" dirty="0">
                <a:cs typeface="Arial" charset="0"/>
              </a:rPr>
              <a:t>Civil cases may also be settled out of court with the help of a </a:t>
            </a:r>
            <a:r>
              <a:rPr lang="en-US" sz="2300" dirty="0">
                <a:solidFill>
                  <a:srgbClr val="FF1907"/>
                </a:solidFill>
                <a:cs typeface="Arial" charset="0"/>
              </a:rPr>
              <a:t>mediator</a:t>
            </a:r>
            <a:r>
              <a:rPr lang="en-US" sz="2300" dirty="0">
                <a:cs typeface="Arial" charset="0"/>
              </a:rPr>
              <a:t> (a third person who has no interest in the problem).</a:t>
            </a:r>
          </a:p>
          <a:p>
            <a:pPr>
              <a:lnSpc>
                <a:spcPct val="80000"/>
              </a:lnSpc>
            </a:pPr>
            <a:r>
              <a:rPr lang="en-US" sz="2300" dirty="0">
                <a:cs typeface="Arial" charset="0"/>
              </a:rPr>
              <a:t>The highest court in Georgia is the Supreme Court.</a:t>
            </a:r>
          </a:p>
        </p:txBody>
      </p:sp>
      <p:sp>
        <p:nvSpPr>
          <p:cNvPr id="4" name="Text Box 8"/>
          <p:cNvSpPr txBox="1">
            <a:spLocks noChangeArrowheads="1"/>
          </p:cNvSpPr>
          <p:nvPr/>
        </p:nvSpPr>
        <p:spPr bwMode="auto">
          <a:xfrm>
            <a:off x="1590773" y="895546"/>
            <a:ext cx="205740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5" name="Text Box 8"/>
          <p:cNvSpPr txBox="1">
            <a:spLocks noChangeArrowheads="1"/>
          </p:cNvSpPr>
          <p:nvPr/>
        </p:nvSpPr>
        <p:spPr bwMode="auto">
          <a:xfrm>
            <a:off x="723900" y="1524000"/>
            <a:ext cx="171450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6" name="Text Box 8"/>
          <p:cNvSpPr txBox="1">
            <a:spLocks noChangeArrowheads="1"/>
          </p:cNvSpPr>
          <p:nvPr/>
        </p:nvSpPr>
        <p:spPr bwMode="auto">
          <a:xfrm>
            <a:off x="6705600" y="2362200"/>
            <a:ext cx="228600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7" name="Text Box 8"/>
          <p:cNvSpPr txBox="1">
            <a:spLocks noChangeArrowheads="1"/>
          </p:cNvSpPr>
          <p:nvPr/>
        </p:nvSpPr>
        <p:spPr bwMode="auto">
          <a:xfrm>
            <a:off x="723900" y="3839970"/>
            <a:ext cx="240792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8" name="Text Box 8"/>
          <p:cNvSpPr txBox="1">
            <a:spLocks noChangeArrowheads="1"/>
          </p:cNvSpPr>
          <p:nvPr/>
        </p:nvSpPr>
        <p:spPr bwMode="auto">
          <a:xfrm>
            <a:off x="723900" y="5638800"/>
            <a:ext cx="133350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Tree>
    <p:extLst>
      <p:ext uri="{BB962C8B-B14F-4D97-AF65-F5344CB8AC3E}">
        <p14:creationId xmlns:p14="http://schemas.microsoft.com/office/powerpoint/2010/main" val="2845500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42" presetClass="exit" presetSubtype="0" fill="hold" grpId="0" nodeType="clickEffect">
                                  <p:stCondLst>
                                    <p:cond delay="0"/>
                                  </p:stCondLst>
                                  <p:childTnLst>
                                    <p:animEffect transition="out" filter="fade">
                                      <p:cBhvr>
                                        <p:cTn id="34" dur="1000"/>
                                        <p:tgtEl>
                                          <p:spTgt spid="8"/>
                                        </p:tgtEl>
                                      </p:cBhvr>
                                    </p:animEffect>
                                    <p:anim calcmode="lin" valueType="num">
                                      <p:cBhvr>
                                        <p:cTn id="35" dur="1000"/>
                                        <p:tgtEl>
                                          <p:spTgt spid="8"/>
                                        </p:tgtEl>
                                        <p:attrNameLst>
                                          <p:attrName>ppt_x</p:attrName>
                                        </p:attrNameLst>
                                      </p:cBhvr>
                                      <p:tavLst>
                                        <p:tav tm="0">
                                          <p:val>
                                            <p:strVal val="ppt_x"/>
                                          </p:val>
                                        </p:tav>
                                        <p:tav tm="100000">
                                          <p:val>
                                            <p:strVal val="ppt_x"/>
                                          </p:val>
                                        </p:tav>
                                      </p:tavLst>
                                    </p:anim>
                                    <p:anim calcmode="lin" valueType="num">
                                      <p:cBhvr>
                                        <p:cTn id="36" dur="1000"/>
                                        <p:tgtEl>
                                          <p:spTgt spid="8"/>
                                        </p:tgtEl>
                                        <p:attrNameLst>
                                          <p:attrName>ppt_y</p:attrName>
                                        </p:attrNameLst>
                                      </p:cBhvr>
                                      <p:tavLst>
                                        <p:tav tm="0">
                                          <p:val>
                                            <p:strVal val="ppt_y"/>
                                          </p:val>
                                        </p:tav>
                                        <p:tav tm="100000">
                                          <p:val>
                                            <p:strVal val="ppt_y+.1"/>
                                          </p:val>
                                        </p:tav>
                                      </p:tavLst>
                                    </p:anim>
                                    <p:set>
                                      <p:cBhvr>
                                        <p:cTn id="37" dur="1" fill="hold">
                                          <p:stCondLst>
                                            <p:cond delay="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9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5698" name="Rectangle 2"/>
          <p:cNvSpPr>
            <a:spLocks noGrp="1" noChangeArrowheads="1"/>
          </p:cNvSpPr>
          <p:nvPr>
            <p:ph type="title"/>
          </p:nvPr>
        </p:nvSpPr>
        <p:spPr>
          <a:xfrm>
            <a:off x="0" y="0"/>
            <a:ext cx="9144000" cy="990600"/>
          </a:xfrm>
        </p:spPr>
        <p:txBody>
          <a:bodyPr/>
          <a:lstStyle/>
          <a:p>
            <a:r>
              <a:rPr lang="en-US" sz="4600"/>
              <a:t>Local Governments</a:t>
            </a:r>
          </a:p>
        </p:txBody>
      </p:sp>
      <p:sp>
        <p:nvSpPr>
          <p:cNvPr id="285699" name="Rectangle 3"/>
          <p:cNvSpPr>
            <a:spLocks noGrp="1" noChangeArrowheads="1"/>
          </p:cNvSpPr>
          <p:nvPr>
            <p:ph type="body" idx="1"/>
          </p:nvPr>
        </p:nvSpPr>
        <p:spPr>
          <a:xfrm>
            <a:off x="457200" y="914400"/>
            <a:ext cx="8458200" cy="5943600"/>
          </a:xfrm>
          <a:noFill/>
          <a:ln/>
        </p:spPr>
        <p:txBody>
          <a:bodyPr/>
          <a:lstStyle/>
          <a:p>
            <a:pPr>
              <a:lnSpc>
                <a:spcPct val="80000"/>
              </a:lnSpc>
            </a:pPr>
            <a:r>
              <a:rPr lang="en-US" sz="2300">
                <a:solidFill>
                  <a:srgbClr val="FF1907"/>
                </a:solidFill>
                <a:cs typeface="Arial" charset="0"/>
              </a:rPr>
              <a:t>Local Governments</a:t>
            </a:r>
            <a:r>
              <a:rPr lang="en-US" sz="2300">
                <a:cs typeface="Arial" charset="0"/>
              </a:rPr>
              <a:t> provide services and protections to people who live in particular counties or cities.</a:t>
            </a:r>
          </a:p>
          <a:p>
            <a:pPr>
              <a:lnSpc>
                <a:spcPct val="80000"/>
              </a:lnSpc>
            </a:pPr>
            <a:r>
              <a:rPr lang="en-US" sz="2300">
                <a:solidFill>
                  <a:srgbClr val="FF1907"/>
                </a:solidFill>
                <a:cs typeface="Arial" charset="0"/>
              </a:rPr>
              <a:t>County Governments</a:t>
            </a:r>
            <a:r>
              <a:rPr lang="en-US" sz="2300">
                <a:cs typeface="Arial" charset="0"/>
              </a:rPr>
              <a:t> – Build and maintain roads, control licenses for cars and trucks, run Georgia’s welfare programs, and have court systems.</a:t>
            </a:r>
          </a:p>
          <a:p>
            <a:pPr>
              <a:lnSpc>
                <a:spcPct val="80000"/>
              </a:lnSpc>
            </a:pPr>
            <a:r>
              <a:rPr lang="en-US" sz="2300">
                <a:solidFill>
                  <a:srgbClr val="FF1907"/>
                </a:solidFill>
                <a:cs typeface="Arial" charset="0"/>
              </a:rPr>
              <a:t>Municipal Governments</a:t>
            </a:r>
            <a:r>
              <a:rPr lang="en-US" sz="2300">
                <a:cs typeface="Arial" charset="0"/>
              </a:rPr>
              <a:t> – GA has approximately 535 cities and towns, also called municipalities.  Municipal governments elect officials and provide services for cities and towns.  Municipal governments come in different forms:</a:t>
            </a:r>
          </a:p>
          <a:p>
            <a:pPr lvl="1">
              <a:lnSpc>
                <a:spcPct val="80000"/>
              </a:lnSpc>
            </a:pPr>
            <a:r>
              <a:rPr lang="en-US" sz="2000">
                <a:solidFill>
                  <a:srgbClr val="FF1907"/>
                </a:solidFill>
                <a:cs typeface="Arial" charset="0"/>
              </a:rPr>
              <a:t>Council-Manager</a:t>
            </a:r>
            <a:r>
              <a:rPr lang="en-US" sz="2000">
                <a:cs typeface="Arial" charset="0"/>
              </a:rPr>
              <a:t> – The city has a City Manager (head of the Executive Branch).  The City Manager decides who is in charge of city services and runs the city’s budget.  In this form, the mayor is a member of the legislative branch like the rest of the city council.</a:t>
            </a:r>
          </a:p>
          <a:p>
            <a:pPr lvl="1">
              <a:lnSpc>
                <a:spcPct val="80000"/>
              </a:lnSpc>
            </a:pPr>
            <a:r>
              <a:rPr lang="en-US" sz="2000">
                <a:solidFill>
                  <a:srgbClr val="FF1907"/>
                </a:solidFill>
                <a:cs typeface="Arial" charset="0"/>
              </a:rPr>
              <a:t>Strong Mayor-Council</a:t>
            </a:r>
            <a:r>
              <a:rPr lang="en-US" sz="2000">
                <a:cs typeface="Arial" charset="0"/>
              </a:rPr>
              <a:t> – Has a powerful mayor.  Mayor is elected by voters in the city and can veto legislation passed by the city council.  The mayor can also choose people to run the city’s services and runs the city’s budget.  </a:t>
            </a:r>
          </a:p>
          <a:p>
            <a:pPr lvl="1">
              <a:lnSpc>
                <a:spcPct val="80000"/>
              </a:lnSpc>
            </a:pPr>
            <a:r>
              <a:rPr lang="en-US" sz="2000">
                <a:solidFill>
                  <a:srgbClr val="FF1907"/>
                </a:solidFill>
                <a:cs typeface="Arial" charset="0"/>
              </a:rPr>
              <a:t>Weak Mayor-Council</a:t>
            </a:r>
            <a:r>
              <a:rPr lang="en-US" sz="2000">
                <a:cs typeface="Arial" charset="0"/>
              </a:rPr>
              <a:t> – Has a weak mayor.  Mayor is elected by the voters, but has no special executive powers (no power to veto, choose committee members, or overriding say in the budget).  </a:t>
            </a:r>
          </a:p>
        </p:txBody>
      </p:sp>
      <p:sp>
        <p:nvSpPr>
          <p:cNvPr id="4" name="Text Box 8"/>
          <p:cNvSpPr txBox="1">
            <a:spLocks noChangeArrowheads="1"/>
          </p:cNvSpPr>
          <p:nvPr/>
        </p:nvSpPr>
        <p:spPr bwMode="auto">
          <a:xfrm>
            <a:off x="723900" y="914400"/>
            <a:ext cx="270510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5" name="Text Box 8"/>
          <p:cNvSpPr txBox="1">
            <a:spLocks noChangeArrowheads="1"/>
          </p:cNvSpPr>
          <p:nvPr/>
        </p:nvSpPr>
        <p:spPr bwMode="auto">
          <a:xfrm>
            <a:off x="723900" y="1524000"/>
            <a:ext cx="293370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6" name="Text Box 8"/>
          <p:cNvSpPr txBox="1">
            <a:spLocks noChangeArrowheads="1"/>
          </p:cNvSpPr>
          <p:nvPr/>
        </p:nvSpPr>
        <p:spPr bwMode="auto">
          <a:xfrm>
            <a:off x="723900" y="2438400"/>
            <a:ext cx="331470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7" name="Text Box 8"/>
          <p:cNvSpPr txBox="1">
            <a:spLocks noChangeArrowheads="1"/>
          </p:cNvSpPr>
          <p:nvPr/>
        </p:nvSpPr>
        <p:spPr bwMode="auto">
          <a:xfrm>
            <a:off x="1139190" y="3581400"/>
            <a:ext cx="213741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8" name="Text Box 8"/>
          <p:cNvSpPr txBox="1">
            <a:spLocks noChangeArrowheads="1"/>
          </p:cNvSpPr>
          <p:nvPr/>
        </p:nvSpPr>
        <p:spPr bwMode="auto">
          <a:xfrm>
            <a:off x="1139190" y="4648200"/>
            <a:ext cx="267081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9" name="Text Box 8"/>
          <p:cNvSpPr txBox="1">
            <a:spLocks noChangeArrowheads="1"/>
          </p:cNvSpPr>
          <p:nvPr/>
        </p:nvSpPr>
        <p:spPr bwMode="auto">
          <a:xfrm>
            <a:off x="1139190" y="5657654"/>
            <a:ext cx="2518410" cy="338554"/>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Tree>
    <p:extLst>
      <p:ext uri="{BB962C8B-B14F-4D97-AF65-F5344CB8AC3E}">
        <p14:creationId xmlns:p14="http://schemas.microsoft.com/office/powerpoint/2010/main" val="97952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42" presetClass="exit" presetSubtype="0" fill="hold" grpId="0" nodeType="clickEffect">
                                  <p:stCondLst>
                                    <p:cond delay="0"/>
                                  </p:stCondLst>
                                  <p:childTnLst>
                                    <p:animEffect transition="out" filter="fade">
                                      <p:cBhvr>
                                        <p:cTn id="34" dur="1000"/>
                                        <p:tgtEl>
                                          <p:spTgt spid="8"/>
                                        </p:tgtEl>
                                      </p:cBhvr>
                                    </p:animEffect>
                                    <p:anim calcmode="lin" valueType="num">
                                      <p:cBhvr>
                                        <p:cTn id="35" dur="1000"/>
                                        <p:tgtEl>
                                          <p:spTgt spid="8"/>
                                        </p:tgtEl>
                                        <p:attrNameLst>
                                          <p:attrName>ppt_x</p:attrName>
                                        </p:attrNameLst>
                                      </p:cBhvr>
                                      <p:tavLst>
                                        <p:tav tm="0">
                                          <p:val>
                                            <p:strVal val="ppt_x"/>
                                          </p:val>
                                        </p:tav>
                                        <p:tav tm="100000">
                                          <p:val>
                                            <p:strVal val="ppt_x"/>
                                          </p:val>
                                        </p:tav>
                                      </p:tavLst>
                                    </p:anim>
                                    <p:anim calcmode="lin" valueType="num">
                                      <p:cBhvr>
                                        <p:cTn id="36" dur="1000"/>
                                        <p:tgtEl>
                                          <p:spTgt spid="8"/>
                                        </p:tgtEl>
                                        <p:attrNameLst>
                                          <p:attrName>ppt_y</p:attrName>
                                        </p:attrNameLst>
                                      </p:cBhvr>
                                      <p:tavLst>
                                        <p:tav tm="0">
                                          <p:val>
                                            <p:strVal val="ppt_y"/>
                                          </p:val>
                                        </p:tav>
                                        <p:tav tm="100000">
                                          <p:val>
                                            <p:strVal val="ppt_y+.1"/>
                                          </p:val>
                                        </p:tav>
                                      </p:tavLst>
                                    </p:anim>
                                    <p:set>
                                      <p:cBhvr>
                                        <p:cTn id="37" dur="1" fill="hold">
                                          <p:stCondLst>
                                            <p:cond delay="999"/>
                                          </p:stCondLst>
                                        </p:cTn>
                                        <p:tgtEl>
                                          <p:spTgt spid="8"/>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42" presetClass="exit" presetSubtype="0" fill="hold" grpId="0" nodeType="clickEffect">
                                  <p:stCondLst>
                                    <p:cond delay="0"/>
                                  </p:stCondLst>
                                  <p:childTnLst>
                                    <p:animEffect transition="out" filter="fade">
                                      <p:cBhvr>
                                        <p:cTn id="41" dur="1000"/>
                                        <p:tgtEl>
                                          <p:spTgt spid="9"/>
                                        </p:tgtEl>
                                      </p:cBhvr>
                                    </p:animEffect>
                                    <p:anim calcmode="lin" valueType="num">
                                      <p:cBhvr>
                                        <p:cTn id="42" dur="1000"/>
                                        <p:tgtEl>
                                          <p:spTgt spid="9"/>
                                        </p:tgtEl>
                                        <p:attrNameLst>
                                          <p:attrName>ppt_x</p:attrName>
                                        </p:attrNameLst>
                                      </p:cBhvr>
                                      <p:tavLst>
                                        <p:tav tm="0">
                                          <p:val>
                                            <p:strVal val="ppt_x"/>
                                          </p:val>
                                        </p:tav>
                                        <p:tav tm="100000">
                                          <p:val>
                                            <p:strVal val="ppt_x"/>
                                          </p:val>
                                        </p:tav>
                                      </p:tavLst>
                                    </p:anim>
                                    <p:anim calcmode="lin" valueType="num">
                                      <p:cBhvr>
                                        <p:cTn id="43" dur="1000"/>
                                        <p:tgtEl>
                                          <p:spTgt spid="9"/>
                                        </p:tgtEl>
                                        <p:attrNameLst>
                                          <p:attrName>ppt_y</p:attrName>
                                        </p:attrNameLst>
                                      </p:cBhvr>
                                      <p:tavLst>
                                        <p:tav tm="0">
                                          <p:val>
                                            <p:strVal val="ppt_y"/>
                                          </p:val>
                                        </p:tav>
                                        <p:tav tm="100000">
                                          <p:val>
                                            <p:strVal val="ppt_y+.1"/>
                                          </p:val>
                                        </p:tav>
                                      </p:tavLst>
                                    </p:anim>
                                    <p:set>
                                      <p:cBhvr>
                                        <p:cTn id="44" dur="1" fill="hold">
                                          <p:stCondLst>
                                            <p:cond delay="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9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7746" name="Rectangle 2"/>
          <p:cNvSpPr>
            <a:spLocks noGrp="1" noChangeArrowheads="1"/>
          </p:cNvSpPr>
          <p:nvPr>
            <p:ph type="title"/>
          </p:nvPr>
        </p:nvSpPr>
        <p:spPr>
          <a:xfrm>
            <a:off x="0" y="152400"/>
            <a:ext cx="9144000" cy="990600"/>
          </a:xfrm>
        </p:spPr>
        <p:txBody>
          <a:bodyPr/>
          <a:lstStyle/>
          <a:p>
            <a:r>
              <a:rPr lang="en-US" sz="4600"/>
              <a:t>Special-Purpose Governments</a:t>
            </a:r>
          </a:p>
        </p:txBody>
      </p:sp>
      <p:sp>
        <p:nvSpPr>
          <p:cNvPr id="287747" name="Rectangle 3"/>
          <p:cNvSpPr>
            <a:spLocks noGrp="1" noChangeArrowheads="1"/>
          </p:cNvSpPr>
          <p:nvPr>
            <p:ph type="body" idx="1"/>
          </p:nvPr>
        </p:nvSpPr>
        <p:spPr>
          <a:xfrm>
            <a:off x="457200" y="1371600"/>
            <a:ext cx="8458200" cy="5486400"/>
          </a:xfrm>
          <a:noFill/>
          <a:ln/>
        </p:spPr>
        <p:txBody>
          <a:bodyPr/>
          <a:lstStyle/>
          <a:p>
            <a:pPr>
              <a:lnSpc>
                <a:spcPct val="80000"/>
              </a:lnSpc>
            </a:pPr>
            <a:r>
              <a:rPr lang="en-US">
                <a:solidFill>
                  <a:srgbClr val="FF1907"/>
                </a:solidFill>
                <a:cs typeface="Arial" charset="0"/>
              </a:rPr>
              <a:t>Special-Purpose Districts</a:t>
            </a:r>
            <a:r>
              <a:rPr lang="en-US">
                <a:cs typeface="Arial" charset="0"/>
              </a:rPr>
              <a:t> – Created by city and county governments to accomplish a specific task.  The following are some special-purpose governments in GA:</a:t>
            </a:r>
          </a:p>
          <a:p>
            <a:pPr lvl="1">
              <a:lnSpc>
                <a:spcPct val="80000"/>
              </a:lnSpc>
            </a:pPr>
            <a:r>
              <a:rPr lang="en-US">
                <a:solidFill>
                  <a:srgbClr val="FF1907"/>
                </a:solidFill>
                <a:cs typeface="Arial" charset="0"/>
              </a:rPr>
              <a:t>Development Authorities</a:t>
            </a:r>
            <a:r>
              <a:rPr lang="en-US">
                <a:cs typeface="Arial" charset="0"/>
              </a:rPr>
              <a:t> – Create jobs and increase business in specific counties.</a:t>
            </a:r>
          </a:p>
          <a:p>
            <a:pPr lvl="1">
              <a:lnSpc>
                <a:spcPct val="80000"/>
              </a:lnSpc>
            </a:pPr>
            <a:r>
              <a:rPr lang="en-US">
                <a:solidFill>
                  <a:srgbClr val="FF1907"/>
                </a:solidFill>
                <a:cs typeface="Arial" charset="0"/>
              </a:rPr>
              <a:t>Downtown Development Authorities</a:t>
            </a:r>
            <a:r>
              <a:rPr lang="en-US">
                <a:cs typeface="Arial" charset="0"/>
              </a:rPr>
              <a:t> – Maintain and rebuild the downtowns of cities.</a:t>
            </a:r>
          </a:p>
          <a:p>
            <a:pPr lvl="1">
              <a:lnSpc>
                <a:spcPct val="80000"/>
              </a:lnSpc>
            </a:pPr>
            <a:r>
              <a:rPr lang="en-US">
                <a:solidFill>
                  <a:srgbClr val="FF1907"/>
                </a:solidFill>
                <a:cs typeface="Arial" charset="0"/>
              </a:rPr>
              <a:t>Recreation and Parks Authorities</a:t>
            </a:r>
            <a:r>
              <a:rPr lang="en-US">
                <a:cs typeface="Arial" charset="0"/>
              </a:rPr>
              <a:t> – Maintain and develop land for parks and recreation areas in counties.</a:t>
            </a:r>
          </a:p>
          <a:p>
            <a:pPr lvl="1">
              <a:lnSpc>
                <a:spcPct val="80000"/>
              </a:lnSpc>
            </a:pPr>
            <a:r>
              <a:rPr lang="en-US">
                <a:solidFill>
                  <a:srgbClr val="FF1907"/>
                </a:solidFill>
                <a:cs typeface="Arial" charset="0"/>
              </a:rPr>
              <a:t>Housing Authorities</a:t>
            </a:r>
            <a:r>
              <a:rPr lang="en-US">
                <a:cs typeface="Arial" charset="0"/>
              </a:rPr>
              <a:t> – Manage housing options in counties.</a:t>
            </a:r>
          </a:p>
        </p:txBody>
      </p:sp>
      <p:sp>
        <p:nvSpPr>
          <p:cNvPr id="5" name="Text Box 8"/>
          <p:cNvSpPr txBox="1">
            <a:spLocks noChangeArrowheads="1"/>
          </p:cNvSpPr>
          <p:nvPr/>
        </p:nvSpPr>
        <p:spPr bwMode="auto">
          <a:xfrm>
            <a:off x="723900" y="1371600"/>
            <a:ext cx="48387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000"/>
          </a:p>
        </p:txBody>
      </p:sp>
      <p:sp>
        <p:nvSpPr>
          <p:cNvPr id="6" name="Text Box 8"/>
          <p:cNvSpPr txBox="1">
            <a:spLocks noChangeArrowheads="1"/>
          </p:cNvSpPr>
          <p:nvPr/>
        </p:nvSpPr>
        <p:spPr bwMode="auto">
          <a:xfrm>
            <a:off x="1219200" y="2971800"/>
            <a:ext cx="40386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000"/>
          </a:p>
        </p:txBody>
      </p:sp>
      <p:sp>
        <p:nvSpPr>
          <p:cNvPr id="7" name="Text Box 8"/>
          <p:cNvSpPr txBox="1">
            <a:spLocks noChangeArrowheads="1"/>
          </p:cNvSpPr>
          <p:nvPr/>
        </p:nvSpPr>
        <p:spPr bwMode="auto">
          <a:xfrm>
            <a:off x="1257300" y="3733800"/>
            <a:ext cx="57531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000"/>
          </a:p>
        </p:txBody>
      </p:sp>
      <p:sp>
        <p:nvSpPr>
          <p:cNvPr id="8" name="Text Box 8"/>
          <p:cNvSpPr txBox="1">
            <a:spLocks noChangeArrowheads="1"/>
          </p:cNvSpPr>
          <p:nvPr/>
        </p:nvSpPr>
        <p:spPr bwMode="auto">
          <a:xfrm>
            <a:off x="1219200" y="4495800"/>
            <a:ext cx="54102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000"/>
          </a:p>
        </p:txBody>
      </p:sp>
      <p:sp>
        <p:nvSpPr>
          <p:cNvPr id="9" name="Text Box 8"/>
          <p:cNvSpPr txBox="1">
            <a:spLocks noChangeArrowheads="1"/>
          </p:cNvSpPr>
          <p:nvPr/>
        </p:nvSpPr>
        <p:spPr bwMode="auto">
          <a:xfrm>
            <a:off x="1219200" y="5638800"/>
            <a:ext cx="3276600" cy="400110"/>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000"/>
          </a:p>
        </p:txBody>
      </p:sp>
    </p:spTree>
    <p:extLst>
      <p:ext uri="{BB962C8B-B14F-4D97-AF65-F5344CB8AC3E}">
        <p14:creationId xmlns:p14="http://schemas.microsoft.com/office/powerpoint/2010/main" val="936699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5"/>
                                        </p:tgtEl>
                                      </p:cBhvr>
                                    </p:animEffect>
                                    <p:anim calcmode="lin" valueType="num">
                                      <p:cBhvr>
                                        <p:cTn id="7" dur="1000"/>
                                        <p:tgtEl>
                                          <p:spTgt spid="5"/>
                                        </p:tgtEl>
                                        <p:attrNameLst>
                                          <p:attrName>ppt_x</p:attrName>
                                        </p:attrNameLst>
                                      </p:cBhvr>
                                      <p:tavLst>
                                        <p:tav tm="0">
                                          <p:val>
                                            <p:strVal val="ppt_x"/>
                                          </p:val>
                                        </p:tav>
                                        <p:tav tm="100000">
                                          <p:val>
                                            <p:strVal val="ppt_x"/>
                                          </p:val>
                                        </p:tav>
                                      </p:tavLst>
                                    </p:anim>
                                    <p:anim calcmode="lin" valueType="num">
                                      <p:cBhvr>
                                        <p:cTn id="8" dur="1000"/>
                                        <p:tgtEl>
                                          <p:spTgt spid="5"/>
                                        </p:tgtEl>
                                        <p:attrNameLst>
                                          <p:attrName>ppt_y</p:attrName>
                                        </p:attrNameLst>
                                      </p:cBhvr>
                                      <p:tavLst>
                                        <p:tav tm="0">
                                          <p:val>
                                            <p:strVal val="ppt_y"/>
                                          </p:val>
                                        </p:tav>
                                        <p:tav tm="100000">
                                          <p:val>
                                            <p:strVal val="ppt_y+.1"/>
                                          </p:val>
                                        </p:tav>
                                      </p:tavLst>
                                    </p:anim>
                                    <p:set>
                                      <p:cBhvr>
                                        <p:cTn id="9" dur="1" fill="hold">
                                          <p:stCondLst>
                                            <p:cond delay="999"/>
                                          </p:stCondLst>
                                        </p:cTn>
                                        <p:tgtEl>
                                          <p:spTgt spid="5"/>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6"/>
                                        </p:tgtEl>
                                      </p:cBhvr>
                                    </p:animEffect>
                                    <p:anim calcmode="lin" valueType="num">
                                      <p:cBhvr>
                                        <p:cTn id="14" dur="1000"/>
                                        <p:tgtEl>
                                          <p:spTgt spid="6"/>
                                        </p:tgtEl>
                                        <p:attrNameLst>
                                          <p:attrName>ppt_x</p:attrName>
                                        </p:attrNameLst>
                                      </p:cBhvr>
                                      <p:tavLst>
                                        <p:tav tm="0">
                                          <p:val>
                                            <p:strVal val="ppt_x"/>
                                          </p:val>
                                        </p:tav>
                                        <p:tav tm="100000">
                                          <p:val>
                                            <p:strVal val="ppt_x"/>
                                          </p:val>
                                        </p:tav>
                                      </p:tavLst>
                                    </p:anim>
                                    <p:anim calcmode="lin" valueType="num">
                                      <p:cBhvr>
                                        <p:cTn id="15" dur="1000"/>
                                        <p:tgtEl>
                                          <p:spTgt spid="6"/>
                                        </p:tgtEl>
                                        <p:attrNameLst>
                                          <p:attrName>ppt_y</p:attrName>
                                        </p:attrNameLst>
                                      </p:cBhvr>
                                      <p:tavLst>
                                        <p:tav tm="0">
                                          <p:val>
                                            <p:strVal val="ppt_y"/>
                                          </p:val>
                                        </p:tav>
                                        <p:tav tm="100000">
                                          <p:val>
                                            <p:strVal val="ppt_y+.1"/>
                                          </p:val>
                                        </p:tav>
                                      </p:tavLst>
                                    </p:anim>
                                    <p:set>
                                      <p:cBhvr>
                                        <p:cTn id="16" dur="1" fill="hold">
                                          <p:stCondLst>
                                            <p:cond delay="999"/>
                                          </p:stCondLst>
                                        </p:cTn>
                                        <p:tgtEl>
                                          <p:spTgt spid="6"/>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7"/>
                                        </p:tgtEl>
                                      </p:cBhvr>
                                    </p:animEffect>
                                    <p:anim calcmode="lin" valueType="num">
                                      <p:cBhvr>
                                        <p:cTn id="21" dur="1000"/>
                                        <p:tgtEl>
                                          <p:spTgt spid="7"/>
                                        </p:tgtEl>
                                        <p:attrNameLst>
                                          <p:attrName>ppt_x</p:attrName>
                                        </p:attrNameLst>
                                      </p:cBhvr>
                                      <p:tavLst>
                                        <p:tav tm="0">
                                          <p:val>
                                            <p:strVal val="ppt_x"/>
                                          </p:val>
                                        </p:tav>
                                        <p:tav tm="100000">
                                          <p:val>
                                            <p:strVal val="ppt_x"/>
                                          </p:val>
                                        </p:tav>
                                      </p:tavLst>
                                    </p:anim>
                                    <p:anim calcmode="lin" valueType="num">
                                      <p:cBhvr>
                                        <p:cTn id="22" dur="1000"/>
                                        <p:tgtEl>
                                          <p:spTgt spid="7"/>
                                        </p:tgtEl>
                                        <p:attrNameLst>
                                          <p:attrName>ppt_y</p:attrName>
                                        </p:attrNameLst>
                                      </p:cBhvr>
                                      <p:tavLst>
                                        <p:tav tm="0">
                                          <p:val>
                                            <p:strVal val="ppt_y"/>
                                          </p:val>
                                        </p:tav>
                                        <p:tav tm="100000">
                                          <p:val>
                                            <p:strVal val="ppt_y+.1"/>
                                          </p:val>
                                        </p:tav>
                                      </p:tavLst>
                                    </p:anim>
                                    <p:set>
                                      <p:cBhvr>
                                        <p:cTn id="23" dur="1" fill="hold">
                                          <p:stCondLst>
                                            <p:cond delay="999"/>
                                          </p:stCondLst>
                                        </p:cTn>
                                        <p:tgtEl>
                                          <p:spTgt spid="7"/>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8"/>
                                        </p:tgtEl>
                                      </p:cBhvr>
                                    </p:animEffect>
                                    <p:anim calcmode="lin" valueType="num">
                                      <p:cBhvr>
                                        <p:cTn id="28" dur="1000"/>
                                        <p:tgtEl>
                                          <p:spTgt spid="8"/>
                                        </p:tgtEl>
                                        <p:attrNameLst>
                                          <p:attrName>ppt_x</p:attrName>
                                        </p:attrNameLst>
                                      </p:cBhvr>
                                      <p:tavLst>
                                        <p:tav tm="0">
                                          <p:val>
                                            <p:strVal val="ppt_x"/>
                                          </p:val>
                                        </p:tav>
                                        <p:tav tm="100000">
                                          <p:val>
                                            <p:strVal val="ppt_x"/>
                                          </p:val>
                                        </p:tav>
                                      </p:tavLst>
                                    </p:anim>
                                    <p:anim calcmode="lin" valueType="num">
                                      <p:cBhvr>
                                        <p:cTn id="29" dur="1000"/>
                                        <p:tgtEl>
                                          <p:spTgt spid="8"/>
                                        </p:tgtEl>
                                        <p:attrNameLst>
                                          <p:attrName>ppt_y</p:attrName>
                                        </p:attrNameLst>
                                      </p:cBhvr>
                                      <p:tavLst>
                                        <p:tav tm="0">
                                          <p:val>
                                            <p:strVal val="ppt_y"/>
                                          </p:val>
                                        </p:tav>
                                        <p:tav tm="100000">
                                          <p:val>
                                            <p:strVal val="ppt_y+.1"/>
                                          </p:val>
                                        </p:tav>
                                      </p:tavLst>
                                    </p:anim>
                                    <p:set>
                                      <p:cBhvr>
                                        <p:cTn id="30" dur="1" fill="hold">
                                          <p:stCondLst>
                                            <p:cond delay="999"/>
                                          </p:stCondLst>
                                        </p:cTn>
                                        <p:tgtEl>
                                          <p:spTgt spid="8"/>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42" presetClass="exit" presetSubtype="0" fill="hold" grpId="0" nodeType="clickEffect">
                                  <p:stCondLst>
                                    <p:cond delay="0"/>
                                  </p:stCondLst>
                                  <p:childTnLst>
                                    <p:animEffect transition="out" filter="fade">
                                      <p:cBhvr>
                                        <p:cTn id="34" dur="1000"/>
                                        <p:tgtEl>
                                          <p:spTgt spid="9"/>
                                        </p:tgtEl>
                                      </p:cBhvr>
                                    </p:animEffect>
                                    <p:anim calcmode="lin" valueType="num">
                                      <p:cBhvr>
                                        <p:cTn id="35" dur="1000"/>
                                        <p:tgtEl>
                                          <p:spTgt spid="9"/>
                                        </p:tgtEl>
                                        <p:attrNameLst>
                                          <p:attrName>ppt_x</p:attrName>
                                        </p:attrNameLst>
                                      </p:cBhvr>
                                      <p:tavLst>
                                        <p:tav tm="0">
                                          <p:val>
                                            <p:strVal val="ppt_x"/>
                                          </p:val>
                                        </p:tav>
                                        <p:tav tm="100000">
                                          <p:val>
                                            <p:strVal val="ppt_x"/>
                                          </p:val>
                                        </p:tav>
                                      </p:tavLst>
                                    </p:anim>
                                    <p:anim calcmode="lin" valueType="num">
                                      <p:cBhvr>
                                        <p:cTn id="36" dur="1000"/>
                                        <p:tgtEl>
                                          <p:spTgt spid="9"/>
                                        </p:tgtEl>
                                        <p:attrNameLst>
                                          <p:attrName>ppt_y</p:attrName>
                                        </p:attrNameLst>
                                      </p:cBhvr>
                                      <p:tavLst>
                                        <p:tav tm="0">
                                          <p:val>
                                            <p:strVal val="ppt_y"/>
                                          </p:val>
                                        </p:tav>
                                        <p:tav tm="100000">
                                          <p:val>
                                            <p:strVal val="ppt_y+.1"/>
                                          </p:val>
                                        </p:tav>
                                      </p:tavLst>
                                    </p:anim>
                                    <p:set>
                                      <p:cBhvr>
                                        <p:cTn id="37" dur="1" fill="hold">
                                          <p:stCondLst>
                                            <p:cond delay="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9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9794" name="Rectangle 2"/>
          <p:cNvSpPr>
            <a:spLocks noGrp="1" noChangeArrowheads="1"/>
          </p:cNvSpPr>
          <p:nvPr>
            <p:ph type="title"/>
          </p:nvPr>
        </p:nvSpPr>
        <p:spPr>
          <a:xfrm>
            <a:off x="0" y="152400"/>
            <a:ext cx="9144000" cy="990600"/>
          </a:xfrm>
        </p:spPr>
        <p:txBody>
          <a:bodyPr/>
          <a:lstStyle/>
          <a:p>
            <a:r>
              <a:rPr lang="en-US" sz="4600"/>
              <a:t>Juvenile Justice</a:t>
            </a:r>
          </a:p>
        </p:txBody>
      </p:sp>
      <p:sp>
        <p:nvSpPr>
          <p:cNvPr id="289795" name="Rectangle 3"/>
          <p:cNvSpPr>
            <a:spLocks noGrp="1" noChangeArrowheads="1"/>
          </p:cNvSpPr>
          <p:nvPr>
            <p:ph type="body" idx="1"/>
          </p:nvPr>
        </p:nvSpPr>
        <p:spPr>
          <a:xfrm>
            <a:off x="457200" y="1143000"/>
            <a:ext cx="8458200" cy="5715000"/>
          </a:xfrm>
          <a:noFill/>
          <a:ln/>
        </p:spPr>
        <p:txBody>
          <a:bodyPr/>
          <a:lstStyle/>
          <a:p>
            <a:pPr>
              <a:lnSpc>
                <a:spcPct val="80000"/>
              </a:lnSpc>
            </a:pPr>
            <a:r>
              <a:rPr lang="en-US" sz="2800">
                <a:solidFill>
                  <a:srgbClr val="FF1907"/>
                </a:solidFill>
                <a:cs typeface="Arial" charset="0"/>
              </a:rPr>
              <a:t>Unruly Behavior</a:t>
            </a:r>
            <a:r>
              <a:rPr lang="en-US" sz="2800">
                <a:cs typeface="Arial" charset="0"/>
              </a:rPr>
              <a:t> – Is considered a status offense when committed by children (would not be a crime if committed by an adult).  Examples of unruly behavior:</a:t>
            </a:r>
          </a:p>
          <a:p>
            <a:pPr lvl="1">
              <a:lnSpc>
                <a:spcPct val="80000"/>
              </a:lnSpc>
            </a:pPr>
            <a:r>
              <a:rPr lang="en-US" sz="2400">
                <a:cs typeface="Arial" charset="0"/>
              </a:rPr>
              <a:t>Child refusing to go to school.</a:t>
            </a:r>
          </a:p>
          <a:p>
            <a:pPr lvl="1">
              <a:lnSpc>
                <a:spcPct val="80000"/>
              </a:lnSpc>
            </a:pPr>
            <a:r>
              <a:rPr lang="en-US" sz="2400">
                <a:cs typeface="Arial" charset="0"/>
              </a:rPr>
              <a:t>Child frequently disobeys parents or caregivers.</a:t>
            </a:r>
          </a:p>
          <a:p>
            <a:pPr lvl="1">
              <a:lnSpc>
                <a:spcPct val="80000"/>
              </a:lnSpc>
            </a:pPr>
            <a:r>
              <a:rPr lang="en-US" sz="2400">
                <a:cs typeface="Arial" charset="0"/>
              </a:rPr>
              <a:t>Child runs away from home.</a:t>
            </a:r>
          </a:p>
          <a:p>
            <a:pPr lvl="1">
              <a:lnSpc>
                <a:spcPct val="80000"/>
              </a:lnSpc>
            </a:pPr>
            <a:r>
              <a:rPr lang="en-US" sz="2400">
                <a:cs typeface="Arial" charset="0"/>
              </a:rPr>
              <a:t>Child roams the streets between midnight and 5 A.M.</a:t>
            </a:r>
          </a:p>
          <a:p>
            <a:pPr lvl="1">
              <a:lnSpc>
                <a:spcPct val="80000"/>
              </a:lnSpc>
            </a:pPr>
            <a:r>
              <a:rPr lang="en-US" sz="2400">
                <a:cs typeface="Arial" charset="0"/>
              </a:rPr>
              <a:t>Child goes to a bar without parents and/or is caught with alcoholic drinks in hand.  </a:t>
            </a:r>
          </a:p>
          <a:p>
            <a:pPr>
              <a:lnSpc>
                <a:spcPct val="80000"/>
              </a:lnSpc>
            </a:pPr>
            <a:r>
              <a:rPr lang="en-US" sz="2800">
                <a:cs typeface="Arial" charset="0"/>
              </a:rPr>
              <a:t>A child showing unruly behavior may be given treatment (if offense involves alcohol or drugs) and may be committed to a place of detention ran by GA’s Department of Juvenile Justice.</a:t>
            </a:r>
          </a:p>
        </p:txBody>
      </p:sp>
      <p:sp>
        <p:nvSpPr>
          <p:cNvPr id="4" name="Text Box 8"/>
          <p:cNvSpPr txBox="1">
            <a:spLocks noChangeArrowheads="1"/>
          </p:cNvSpPr>
          <p:nvPr/>
        </p:nvSpPr>
        <p:spPr bwMode="auto">
          <a:xfrm>
            <a:off x="723900" y="1143000"/>
            <a:ext cx="27813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723900" y="5105400"/>
            <a:ext cx="17907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6637020" y="5410200"/>
            <a:ext cx="15240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6294120" y="1143000"/>
            <a:ext cx="269748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Tree>
    <p:extLst>
      <p:ext uri="{BB962C8B-B14F-4D97-AF65-F5344CB8AC3E}">
        <p14:creationId xmlns:p14="http://schemas.microsoft.com/office/powerpoint/2010/main" val="136222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7"/>
                                        </p:tgtEl>
                                      </p:cBhvr>
                                    </p:animEffect>
                                    <p:anim calcmode="lin" valueType="num">
                                      <p:cBhvr>
                                        <p:cTn id="14" dur="1000"/>
                                        <p:tgtEl>
                                          <p:spTgt spid="7"/>
                                        </p:tgtEl>
                                        <p:attrNameLst>
                                          <p:attrName>ppt_x</p:attrName>
                                        </p:attrNameLst>
                                      </p:cBhvr>
                                      <p:tavLst>
                                        <p:tav tm="0">
                                          <p:val>
                                            <p:strVal val="ppt_x"/>
                                          </p:val>
                                        </p:tav>
                                        <p:tav tm="100000">
                                          <p:val>
                                            <p:strVal val="ppt_x"/>
                                          </p:val>
                                        </p:tav>
                                      </p:tavLst>
                                    </p:anim>
                                    <p:anim calcmode="lin" valueType="num">
                                      <p:cBhvr>
                                        <p:cTn id="15" dur="1000"/>
                                        <p:tgtEl>
                                          <p:spTgt spid="7"/>
                                        </p:tgtEl>
                                        <p:attrNameLst>
                                          <p:attrName>ppt_y</p:attrName>
                                        </p:attrNameLst>
                                      </p:cBhvr>
                                      <p:tavLst>
                                        <p:tav tm="0">
                                          <p:val>
                                            <p:strVal val="ppt_y"/>
                                          </p:val>
                                        </p:tav>
                                        <p:tav tm="100000">
                                          <p:val>
                                            <p:strVal val="ppt_y+.1"/>
                                          </p:val>
                                        </p:tav>
                                      </p:tavLst>
                                    </p:anim>
                                    <p:set>
                                      <p:cBhvr>
                                        <p:cTn id="16" dur="1" fill="hold">
                                          <p:stCondLst>
                                            <p:cond delay="999"/>
                                          </p:stCondLst>
                                        </p:cTn>
                                        <p:tgtEl>
                                          <p:spTgt spid="7"/>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5"/>
                                        </p:tgtEl>
                                      </p:cBhvr>
                                    </p:animEffect>
                                    <p:anim calcmode="lin" valueType="num">
                                      <p:cBhvr>
                                        <p:cTn id="21" dur="1000"/>
                                        <p:tgtEl>
                                          <p:spTgt spid="5"/>
                                        </p:tgtEl>
                                        <p:attrNameLst>
                                          <p:attrName>ppt_x</p:attrName>
                                        </p:attrNameLst>
                                      </p:cBhvr>
                                      <p:tavLst>
                                        <p:tav tm="0">
                                          <p:val>
                                            <p:strVal val="ppt_x"/>
                                          </p:val>
                                        </p:tav>
                                        <p:tav tm="100000">
                                          <p:val>
                                            <p:strVal val="ppt_x"/>
                                          </p:val>
                                        </p:tav>
                                      </p:tavLst>
                                    </p:anim>
                                    <p:anim calcmode="lin" valueType="num">
                                      <p:cBhvr>
                                        <p:cTn id="22" dur="1000"/>
                                        <p:tgtEl>
                                          <p:spTgt spid="5"/>
                                        </p:tgtEl>
                                        <p:attrNameLst>
                                          <p:attrName>ppt_y</p:attrName>
                                        </p:attrNameLst>
                                      </p:cBhvr>
                                      <p:tavLst>
                                        <p:tav tm="0">
                                          <p:val>
                                            <p:strVal val="ppt_y"/>
                                          </p:val>
                                        </p:tav>
                                        <p:tav tm="100000">
                                          <p:val>
                                            <p:strVal val="ppt_y+.1"/>
                                          </p:val>
                                        </p:tav>
                                      </p:tavLst>
                                    </p:anim>
                                    <p:set>
                                      <p:cBhvr>
                                        <p:cTn id="23" dur="1" fill="hold">
                                          <p:stCondLst>
                                            <p:cond delay="999"/>
                                          </p:stCondLst>
                                        </p:cTn>
                                        <p:tgtEl>
                                          <p:spTgt spid="5"/>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6"/>
                                        </p:tgtEl>
                                      </p:cBhvr>
                                    </p:animEffect>
                                    <p:anim calcmode="lin" valueType="num">
                                      <p:cBhvr>
                                        <p:cTn id="28" dur="1000"/>
                                        <p:tgtEl>
                                          <p:spTgt spid="6"/>
                                        </p:tgtEl>
                                        <p:attrNameLst>
                                          <p:attrName>ppt_x</p:attrName>
                                        </p:attrNameLst>
                                      </p:cBhvr>
                                      <p:tavLst>
                                        <p:tav tm="0">
                                          <p:val>
                                            <p:strVal val="ppt_x"/>
                                          </p:val>
                                        </p:tav>
                                        <p:tav tm="100000">
                                          <p:val>
                                            <p:strVal val="ppt_x"/>
                                          </p:val>
                                        </p:tav>
                                      </p:tavLst>
                                    </p:anim>
                                    <p:anim calcmode="lin" valueType="num">
                                      <p:cBhvr>
                                        <p:cTn id="29" dur="1000"/>
                                        <p:tgtEl>
                                          <p:spTgt spid="6"/>
                                        </p:tgtEl>
                                        <p:attrNameLst>
                                          <p:attrName>ppt_y</p:attrName>
                                        </p:attrNameLst>
                                      </p:cBhvr>
                                      <p:tavLst>
                                        <p:tav tm="0">
                                          <p:val>
                                            <p:strVal val="ppt_y"/>
                                          </p:val>
                                        </p:tav>
                                        <p:tav tm="100000">
                                          <p:val>
                                            <p:strVal val="ppt_y+.1"/>
                                          </p:val>
                                        </p:tav>
                                      </p:tavLst>
                                    </p:anim>
                                    <p:set>
                                      <p:cBhvr>
                                        <p:cTn id="30" dur="1" fill="hold">
                                          <p:stCondLst>
                                            <p:cond delay="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9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1842" name="Rectangle 2"/>
          <p:cNvSpPr>
            <a:spLocks noGrp="1" noChangeArrowheads="1"/>
          </p:cNvSpPr>
          <p:nvPr>
            <p:ph type="title"/>
          </p:nvPr>
        </p:nvSpPr>
        <p:spPr>
          <a:xfrm>
            <a:off x="0" y="152400"/>
            <a:ext cx="9144000" cy="990600"/>
          </a:xfrm>
        </p:spPr>
        <p:txBody>
          <a:bodyPr/>
          <a:lstStyle/>
          <a:p>
            <a:r>
              <a:rPr lang="en-US" sz="4600"/>
              <a:t>Juvenile Justice</a:t>
            </a:r>
          </a:p>
        </p:txBody>
      </p:sp>
      <p:sp>
        <p:nvSpPr>
          <p:cNvPr id="291843" name="Rectangle 3"/>
          <p:cNvSpPr>
            <a:spLocks noGrp="1" noChangeArrowheads="1"/>
          </p:cNvSpPr>
          <p:nvPr>
            <p:ph type="body" idx="1"/>
          </p:nvPr>
        </p:nvSpPr>
        <p:spPr>
          <a:xfrm>
            <a:off x="457200" y="1143000"/>
            <a:ext cx="8458200" cy="5715000"/>
          </a:xfrm>
          <a:noFill/>
          <a:ln/>
        </p:spPr>
        <p:txBody>
          <a:bodyPr/>
          <a:lstStyle/>
          <a:p>
            <a:pPr>
              <a:lnSpc>
                <a:spcPct val="80000"/>
              </a:lnSpc>
            </a:pPr>
            <a:r>
              <a:rPr lang="en-US" sz="2800">
                <a:solidFill>
                  <a:srgbClr val="FF1907"/>
                </a:solidFill>
                <a:cs typeface="Arial" charset="0"/>
              </a:rPr>
              <a:t>Delinquent Behavior</a:t>
            </a:r>
            <a:r>
              <a:rPr lang="en-US" sz="2800">
                <a:cs typeface="Arial" charset="0"/>
              </a:rPr>
              <a:t> – When a child commits a crime it is considered delinquent behavior.  A child who is less than 13 years old cannot be tried for a crime in GA.  A child between 13 and 17 years old will be punished according to the law.  This may include spending up to five years in a juvenile detention facility.</a:t>
            </a:r>
          </a:p>
          <a:p>
            <a:pPr>
              <a:lnSpc>
                <a:spcPct val="80000"/>
              </a:lnSpc>
            </a:pPr>
            <a:r>
              <a:rPr lang="en-US" sz="2800">
                <a:solidFill>
                  <a:srgbClr val="FF1907"/>
                </a:solidFill>
                <a:cs typeface="Arial" charset="0"/>
              </a:rPr>
              <a:t>Rights of Juvenile Offenders:</a:t>
            </a:r>
          </a:p>
          <a:p>
            <a:pPr lvl="1">
              <a:lnSpc>
                <a:spcPct val="80000"/>
              </a:lnSpc>
            </a:pPr>
            <a:r>
              <a:rPr lang="en-US" sz="2400">
                <a:cs typeface="Arial" charset="0"/>
              </a:rPr>
              <a:t>Right to a lawyer.</a:t>
            </a:r>
          </a:p>
          <a:p>
            <a:pPr lvl="1">
              <a:lnSpc>
                <a:spcPct val="80000"/>
              </a:lnSpc>
            </a:pPr>
            <a:r>
              <a:rPr lang="en-US" sz="2400">
                <a:cs typeface="Arial" charset="0"/>
              </a:rPr>
              <a:t>Right to cross-examine witnesses.</a:t>
            </a:r>
          </a:p>
          <a:p>
            <a:pPr lvl="1">
              <a:lnSpc>
                <a:spcPct val="80000"/>
              </a:lnSpc>
            </a:pPr>
            <a:r>
              <a:rPr lang="en-US" sz="2400">
                <a:cs typeface="Arial" charset="0"/>
              </a:rPr>
              <a:t>Right to provide evidence to support one’s own case.</a:t>
            </a:r>
          </a:p>
          <a:p>
            <a:pPr lvl="1">
              <a:lnSpc>
                <a:spcPct val="80000"/>
              </a:lnSpc>
            </a:pPr>
            <a:r>
              <a:rPr lang="en-US" sz="2400">
                <a:cs typeface="Arial" charset="0"/>
              </a:rPr>
              <a:t>Right to provide witnesses to support one’s own case.</a:t>
            </a:r>
          </a:p>
          <a:p>
            <a:pPr lvl="1">
              <a:lnSpc>
                <a:spcPct val="80000"/>
              </a:lnSpc>
            </a:pPr>
            <a:r>
              <a:rPr lang="en-US" sz="2400">
                <a:cs typeface="Arial" charset="0"/>
              </a:rPr>
              <a:t>Right to remain silent.</a:t>
            </a:r>
          </a:p>
          <a:p>
            <a:pPr lvl="1">
              <a:lnSpc>
                <a:spcPct val="80000"/>
              </a:lnSpc>
            </a:pPr>
            <a:r>
              <a:rPr lang="en-US" sz="2400">
                <a:cs typeface="Arial" charset="0"/>
              </a:rPr>
              <a:t>Right to an appeal.</a:t>
            </a:r>
          </a:p>
          <a:p>
            <a:pPr lvl="1">
              <a:lnSpc>
                <a:spcPct val="80000"/>
              </a:lnSpc>
            </a:pPr>
            <a:r>
              <a:rPr lang="en-US" sz="2400">
                <a:cs typeface="Arial" charset="0"/>
              </a:rPr>
              <a:t>Right to a transcript of a trial (written copy of the trial).</a:t>
            </a:r>
          </a:p>
        </p:txBody>
      </p:sp>
      <p:sp>
        <p:nvSpPr>
          <p:cNvPr id="4" name="Text Box 8"/>
          <p:cNvSpPr txBox="1">
            <a:spLocks noChangeArrowheads="1"/>
          </p:cNvSpPr>
          <p:nvPr/>
        </p:nvSpPr>
        <p:spPr bwMode="auto">
          <a:xfrm>
            <a:off x="723900" y="1143000"/>
            <a:ext cx="34671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2362200" y="3657600"/>
            <a:ext cx="54102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5562600" y="2133600"/>
            <a:ext cx="5715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6781800" y="2133600"/>
            <a:ext cx="4572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Tree>
    <p:extLst>
      <p:ext uri="{BB962C8B-B14F-4D97-AF65-F5344CB8AC3E}">
        <p14:creationId xmlns:p14="http://schemas.microsoft.com/office/powerpoint/2010/main" val="2225098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6"/>
                                        </p:tgtEl>
                                      </p:cBhvr>
                                    </p:animEffect>
                                    <p:anim calcmode="lin" valueType="num">
                                      <p:cBhvr>
                                        <p:cTn id="14" dur="1000"/>
                                        <p:tgtEl>
                                          <p:spTgt spid="6"/>
                                        </p:tgtEl>
                                        <p:attrNameLst>
                                          <p:attrName>ppt_x</p:attrName>
                                        </p:attrNameLst>
                                      </p:cBhvr>
                                      <p:tavLst>
                                        <p:tav tm="0">
                                          <p:val>
                                            <p:strVal val="ppt_x"/>
                                          </p:val>
                                        </p:tav>
                                        <p:tav tm="100000">
                                          <p:val>
                                            <p:strVal val="ppt_x"/>
                                          </p:val>
                                        </p:tav>
                                      </p:tavLst>
                                    </p:anim>
                                    <p:anim calcmode="lin" valueType="num">
                                      <p:cBhvr>
                                        <p:cTn id="15" dur="1000"/>
                                        <p:tgtEl>
                                          <p:spTgt spid="6"/>
                                        </p:tgtEl>
                                        <p:attrNameLst>
                                          <p:attrName>ppt_y</p:attrName>
                                        </p:attrNameLst>
                                      </p:cBhvr>
                                      <p:tavLst>
                                        <p:tav tm="0">
                                          <p:val>
                                            <p:strVal val="ppt_y"/>
                                          </p:val>
                                        </p:tav>
                                        <p:tav tm="100000">
                                          <p:val>
                                            <p:strVal val="ppt_y+.1"/>
                                          </p:val>
                                        </p:tav>
                                      </p:tavLst>
                                    </p:anim>
                                    <p:set>
                                      <p:cBhvr>
                                        <p:cTn id="16" dur="1" fill="hold">
                                          <p:stCondLst>
                                            <p:cond delay="999"/>
                                          </p:stCondLst>
                                        </p:cTn>
                                        <p:tgtEl>
                                          <p:spTgt spid="6"/>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7"/>
                                        </p:tgtEl>
                                      </p:cBhvr>
                                    </p:animEffect>
                                    <p:anim calcmode="lin" valueType="num">
                                      <p:cBhvr>
                                        <p:cTn id="21" dur="1000"/>
                                        <p:tgtEl>
                                          <p:spTgt spid="7"/>
                                        </p:tgtEl>
                                        <p:attrNameLst>
                                          <p:attrName>ppt_x</p:attrName>
                                        </p:attrNameLst>
                                      </p:cBhvr>
                                      <p:tavLst>
                                        <p:tav tm="0">
                                          <p:val>
                                            <p:strVal val="ppt_x"/>
                                          </p:val>
                                        </p:tav>
                                        <p:tav tm="100000">
                                          <p:val>
                                            <p:strVal val="ppt_x"/>
                                          </p:val>
                                        </p:tav>
                                      </p:tavLst>
                                    </p:anim>
                                    <p:anim calcmode="lin" valueType="num">
                                      <p:cBhvr>
                                        <p:cTn id="22" dur="1000"/>
                                        <p:tgtEl>
                                          <p:spTgt spid="7"/>
                                        </p:tgtEl>
                                        <p:attrNameLst>
                                          <p:attrName>ppt_y</p:attrName>
                                        </p:attrNameLst>
                                      </p:cBhvr>
                                      <p:tavLst>
                                        <p:tav tm="0">
                                          <p:val>
                                            <p:strVal val="ppt_y"/>
                                          </p:val>
                                        </p:tav>
                                        <p:tav tm="100000">
                                          <p:val>
                                            <p:strVal val="ppt_y+.1"/>
                                          </p:val>
                                        </p:tav>
                                      </p:tavLst>
                                    </p:anim>
                                    <p:set>
                                      <p:cBhvr>
                                        <p:cTn id="23" dur="1" fill="hold">
                                          <p:stCondLst>
                                            <p:cond delay="999"/>
                                          </p:stCondLst>
                                        </p:cTn>
                                        <p:tgtEl>
                                          <p:spTgt spid="7"/>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5"/>
                                        </p:tgtEl>
                                      </p:cBhvr>
                                    </p:animEffect>
                                    <p:anim calcmode="lin" valueType="num">
                                      <p:cBhvr>
                                        <p:cTn id="28" dur="1000"/>
                                        <p:tgtEl>
                                          <p:spTgt spid="5"/>
                                        </p:tgtEl>
                                        <p:attrNameLst>
                                          <p:attrName>ppt_x</p:attrName>
                                        </p:attrNameLst>
                                      </p:cBhvr>
                                      <p:tavLst>
                                        <p:tav tm="0">
                                          <p:val>
                                            <p:strVal val="ppt_x"/>
                                          </p:val>
                                        </p:tav>
                                        <p:tav tm="100000">
                                          <p:val>
                                            <p:strVal val="ppt_x"/>
                                          </p:val>
                                        </p:tav>
                                      </p:tavLst>
                                    </p:anim>
                                    <p:anim calcmode="lin" valueType="num">
                                      <p:cBhvr>
                                        <p:cTn id="29" dur="1000"/>
                                        <p:tgtEl>
                                          <p:spTgt spid="5"/>
                                        </p:tgtEl>
                                        <p:attrNameLst>
                                          <p:attrName>ppt_y</p:attrName>
                                        </p:attrNameLst>
                                      </p:cBhvr>
                                      <p:tavLst>
                                        <p:tav tm="0">
                                          <p:val>
                                            <p:strVal val="ppt_y"/>
                                          </p:val>
                                        </p:tav>
                                        <p:tav tm="100000">
                                          <p:val>
                                            <p:strVal val="ppt_y+.1"/>
                                          </p:val>
                                        </p:tav>
                                      </p:tavLst>
                                    </p:anim>
                                    <p:set>
                                      <p:cBhvr>
                                        <p:cTn id="30" dur="1" fill="hold">
                                          <p:stCondLst>
                                            <p:cond delay="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9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3890" name="Rectangle 2"/>
          <p:cNvSpPr>
            <a:spLocks noGrp="1" noChangeArrowheads="1"/>
          </p:cNvSpPr>
          <p:nvPr>
            <p:ph type="title"/>
          </p:nvPr>
        </p:nvSpPr>
        <p:spPr>
          <a:xfrm>
            <a:off x="0" y="152400"/>
            <a:ext cx="9144000" cy="990600"/>
          </a:xfrm>
        </p:spPr>
        <p:txBody>
          <a:bodyPr/>
          <a:lstStyle/>
          <a:p>
            <a:r>
              <a:rPr lang="en-US" sz="4600"/>
              <a:t>Juvenile Justice Process</a:t>
            </a:r>
          </a:p>
        </p:txBody>
      </p:sp>
      <p:sp>
        <p:nvSpPr>
          <p:cNvPr id="293891" name="Rectangle 3"/>
          <p:cNvSpPr>
            <a:spLocks noGrp="1" noChangeArrowheads="1"/>
          </p:cNvSpPr>
          <p:nvPr>
            <p:ph type="body" idx="1"/>
          </p:nvPr>
        </p:nvSpPr>
        <p:spPr>
          <a:xfrm>
            <a:off x="457200" y="1143000"/>
            <a:ext cx="8458200" cy="5715000"/>
          </a:xfrm>
          <a:noFill/>
          <a:ln/>
        </p:spPr>
        <p:txBody>
          <a:bodyPr/>
          <a:lstStyle/>
          <a:p>
            <a:pPr>
              <a:lnSpc>
                <a:spcPct val="80000"/>
              </a:lnSpc>
            </a:pPr>
            <a:r>
              <a:rPr lang="en-US" sz="2400" dirty="0">
                <a:cs typeface="Arial" charset="0"/>
              </a:rPr>
              <a:t>Children thought to be delinquent are </a:t>
            </a:r>
            <a:r>
              <a:rPr lang="en-US" sz="2400" dirty="0" smtClean="0">
                <a:cs typeface="Arial" charset="0"/>
              </a:rPr>
              <a:t>taken into custody (intake) and </a:t>
            </a:r>
            <a:r>
              <a:rPr lang="en-US" sz="2400" dirty="0">
                <a:cs typeface="Arial" charset="0"/>
              </a:rPr>
              <a:t>their parents are notified.  Children may then be released to the parents or detained (held) at a Regional Youth Detention Center or in a community shelter or foster home.</a:t>
            </a:r>
          </a:p>
          <a:p>
            <a:pPr>
              <a:lnSpc>
                <a:spcPct val="80000"/>
              </a:lnSpc>
            </a:pPr>
            <a:r>
              <a:rPr lang="en-US" sz="2400" dirty="0">
                <a:cs typeface="Arial" charset="0"/>
              </a:rPr>
              <a:t>The next step is a probable cause hearing.  A judge looks over the case to determine whether the children should be released or detained further.</a:t>
            </a:r>
          </a:p>
          <a:p>
            <a:pPr>
              <a:lnSpc>
                <a:spcPct val="80000"/>
              </a:lnSpc>
            </a:pPr>
            <a:r>
              <a:rPr lang="en-US" sz="2400" dirty="0">
                <a:cs typeface="Arial" charset="0"/>
              </a:rPr>
              <a:t>The next step is a adjudicatory hearing.  A judge decides whether the charges are true or not.  If the judge decides the charges are untrue the case can be dismissed.</a:t>
            </a:r>
          </a:p>
          <a:p>
            <a:pPr>
              <a:lnSpc>
                <a:spcPct val="80000"/>
              </a:lnSpc>
            </a:pPr>
            <a:r>
              <a:rPr lang="en-US" sz="2400" dirty="0">
                <a:cs typeface="Arial" charset="0"/>
              </a:rPr>
              <a:t>The next step is a dispositional hearing.  At this hearing the judge decides the course of treatment, supervision, or rehabilitation that the delinquent, unruly, or deprived child should undergo.  The judge may decide that probation if necessary.  In some serious cases the judge may transfer the case to a superior court where the child will be tried as an adult.</a:t>
            </a:r>
          </a:p>
        </p:txBody>
      </p:sp>
      <p:sp>
        <p:nvSpPr>
          <p:cNvPr id="4" name="Text Box 8"/>
          <p:cNvSpPr txBox="1">
            <a:spLocks noChangeArrowheads="1"/>
          </p:cNvSpPr>
          <p:nvPr/>
        </p:nvSpPr>
        <p:spPr bwMode="auto">
          <a:xfrm>
            <a:off x="3924692" y="1143000"/>
            <a:ext cx="1524000" cy="307777"/>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400"/>
          </a:p>
        </p:txBody>
      </p:sp>
      <p:sp>
        <p:nvSpPr>
          <p:cNvPr id="5" name="Text Box 8"/>
          <p:cNvSpPr txBox="1">
            <a:spLocks noChangeArrowheads="1"/>
          </p:cNvSpPr>
          <p:nvPr/>
        </p:nvSpPr>
        <p:spPr bwMode="auto">
          <a:xfrm>
            <a:off x="3345180" y="2730934"/>
            <a:ext cx="3284220" cy="307777"/>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400"/>
          </a:p>
        </p:txBody>
      </p:sp>
      <p:sp>
        <p:nvSpPr>
          <p:cNvPr id="6" name="Text Box 8"/>
          <p:cNvSpPr txBox="1">
            <a:spLocks noChangeArrowheads="1"/>
          </p:cNvSpPr>
          <p:nvPr/>
        </p:nvSpPr>
        <p:spPr bwMode="auto">
          <a:xfrm>
            <a:off x="3345180" y="3657600"/>
            <a:ext cx="2827020" cy="307777"/>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400"/>
          </a:p>
        </p:txBody>
      </p:sp>
      <p:sp>
        <p:nvSpPr>
          <p:cNvPr id="7" name="Text Box 8"/>
          <p:cNvSpPr txBox="1">
            <a:spLocks noChangeArrowheads="1"/>
          </p:cNvSpPr>
          <p:nvPr/>
        </p:nvSpPr>
        <p:spPr bwMode="auto">
          <a:xfrm>
            <a:off x="3345180" y="4572000"/>
            <a:ext cx="2827020" cy="307777"/>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400"/>
          </a:p>
        </p:txBody>
      </p:sp>
    </p:spTree>
    <p:extLst>
      <p:ext uri="{BB962C8B-B14F-4D97-AF65-F5344CB8AC3E}">
        <p14:creationId xmlns:p14="http://schemas.microsoft.com/office/powerpoint/2010/main" val="1051151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9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5938" name="Rectangle 2"/>
          <p:cNvSpPr>
            <a:spLocks noGrp="1" noChangeArrowheads="1"/>
          </p:cNvSpPr>
          <p:nvPr>
            <p:ph type="title"/>
          </p:nvPr>
        </p:nvSpPr>
        <p:spPr>
          <a:xfrm>
            <a:off x="0" y="152400"/>
            <a:ext cx="9144000" cy="990600"/>
          </a:xfrm>
        </p:spPr>
        <p:txBody>
          <a:bodyPr/>
          <a:lstStyle/>
          <a:p>
            <a:r>
              <a:rPr lang="en-US" sz="3800"/>
              <a:t>The Seven Delinquent Behaviors</a:t>
            </a:r>
          </a:p>
        </p:txBody>
      </p:sp>
      <p:sp>
        <p:nvSpPr>
          <p:cNvPr id="295939" name="Rectangle 3"/>
          <p:cNvSpPr>
            <a:spLocks noGrp="1" noChangeArrowheads="1"/>
          </p:cNvSpPr>
          <p:nvPr>
            <p:ph type="body" idx="1"/>
          </p:nvPr>
        </p:nvSpPr>
        <p:spPr>
          <a:xfrm>
            <a:off x="457200" y="1143000"/>
            <a:ext cx="8458200" cy="5715000"/>
          </a:xfrm>
          <a:noFill/>
          <a:ln/>
        </p:spPr>
        <p:txBody>
          <a:bodyPr/>
          <a:lstStyle/>
          <a:p>
            <a:pPr>
              <a:lnSpc>
                <a:spcPct val="80000"/>
              </a:lnSpc>
            </a:pPr>
            <a:r>
              <a:rPr lang="en-US">
                <a:solidFill>
                  <a:srgbClr val="FF1907"/>
                </a:solidFill>
                <a:cs typeface="Arial" charset="0"/>
              </a:rPr>
              <a:t>Seven Delinquent Behaviors</a:t>
            </a:r>
            <a:r>
              <a:rPr lang="en-US">
                <a:cs typeface="Arial" charset="0"/>
              </a:rPr>
              <a:t> – Behaviors that are automatically outside the jurisdiction of juvenile court.  Children between the ages of 13 and 17 who are thought to have committed any of these crimes will be tried as adults:</a:t>
            </a:r>
          </a:p>
          <a:p>
            <a:pPr lvl="1">
              <a:lnSpc>
                <a:spcPct val="80000"/>
              </a:lnSpc>
            </a:pPr>
            <a:r>
              <a:rPr lang="en-US">
                <a:cs typeface="Arial" charset="0"/>
              </a:rPr>
              <a:t>Aggravated Child Molestation</a:t>
            </a:r>
          </a:p>
          <a:p>
            <a:pPr lvl="1">
              <a:lnSpc>
                <a:spcPct val="80000"/>
              </a:lnSpc>
            </a:pPr>
            <a:r>
              <a:rPr lang="en-US">
                <a:cs typeface="Arial" charset="0"/>
              </a:rPr>
              <a:t>Aggravated Sexual Battery</a:t>
            </a:r>
          </a:p>
          <a:p>
            <a:pPr lvl="1">
              <a:lnSpc>
                <a:spcPct val="80000"/>
              </a:lnSpc>
            </a:pPr>
            <a:r>
              <a:rPr lang="en-US">
                <a:cs typeface="Arial" charset="0"/>
              </a:rPr>
              <a:t>Aggravated Sodomy</a:t>
            </a:r>
          </a:p>
          <a:p>
            <a:pPr lvl="1">
              <a:lnSpc>
                <a:spcPct val="80000"/>
              </a:lnSpc>
            </a:pPr>
            <a:r>
              <a:rPr lang="en-US">
                <a:cs typeface="Arial" charset="0"/>
              </a:rPr>
              <a:t>Murder</a:t>
            </a:r>
          </a:p>
          <a:p>
            <a:pPr lvl="1">
              <a:lnSpc>
                <a:spcPct val="80000"/>
              </a:lnSpc>
            </a:pPr>
            <a:r>
              <a:rPr lang="en-US">
                <a:cs typeface="Arial" charset="0"/>
              </a:rPr>
              <a:t>Rape</a:t>
            </a:r>
          </a:p>
          <a:p>
            <a:pPr lvl="1">
              <a:lnSpc>
                <a:spcPct val="80000"/>
              </a:lnSpc>
            </a:pPr>
            <a:r>
              <a:rPr lang="en-US">
                <a:cs typeface="Arial" charset="0"/>
              </a:rPr>
              <a:t>Voluntary Manslaughter</a:t>
            </a:r>
          </a:p>
          <a:p>
            <a:pPr lvl="1">
              <a:lnSpc>
                <a:spcPct val="80000"/>
              </a:lnSpc>
            </a:pPr>
            <a:r>
              <a:rPr lang="en-US">
                <a:cs typeface="Arial" charset="0"/>
              </a:rPr>
              <a:t>Armed Robbery with a firearm</a:t>
            </a:r>
          </a:p>
        </p:txBody>
      </p:sp>
      <p:sp>
        <p:nvSpPr>
          <p:cNvPr id="4" name="Text Box 8"/>
          <p:cNvSpPr txBox="1">
            <a:spLocks noChangeArrowheads="1"/>
          </p:cNvSpPr>
          <p:nvPr/>
        </p:nvSpPr>
        <p:spPr bwMode="auto">
          <a:xfrm>
            <a:off x="723900" y="1143000"/>
            <a:ext cx="14097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4619919" y="2362200"/>
            <a:ext cx="5715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5953811" y="2362200"/>
            <a:ext cx="571500" cy="369332"/>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1143000" y="3581400"/>
            <a:ext cx="5791200" cy="430887"/>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200"/>
          </a:p>
        </p:txBody>
      </p:sp>
      <p:sp>
        <p:nvSpPr>
          <p:cNvPr id="9" name="Text Box 8"/>
          <p:cNvSpPr txBox="1">
            <a:spLocks noChangeArrowheads="1"/>
          </p:cNvSpPr>
          <p:nvPr/>
        </p:nvSpPr>
        <p:spPr bwMode="auto">
          <a:xfrm>
            <a:off x="1143000" y="4012287"/>
            <a:ext cx="5105400" cy="430887"/>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200"/>
          </a:p>
        </p:txBody>
      </p:sp>
      <p:sp>
        <p:nvSpPr>
          <p:cNvPr id="10" name="Text Box 8"/>
          <p:cNvSpPr txBox="1">
            <a:spLocks noChangeArrowheads="1"/>
          </p:cNvSpPr>
          <p:nvPr/>
        </p:nvSpPr>
        <p:spPr bwMode="auto">
          <a:xfrm>
            <a:off x="1143000" y="4434839"/>
            <a:ext cx="3962400" cy="430887"/>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200"/>
          </a:p>
        </p:txBody>
      </p:sp>
      <p:sp>
        <p:nvSpPr>
          <p:cNvPr id="11" name="Text Box 8"/>
          <p:cNvSpPr txBox="1">
            <a:spLocks noChangeArrowheads="1"/>
          </p:cNvSpPr>
          <p:nvPr/>
        </p:nvSpPr>
        <p:spPr bwMode="auto">
          <a:xfrm>
            <a:off x="1143000" y="4859950"/>
            <a:ext cx="2133600" cy="430887"/>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200"/>
          </a:p>
        </p:txBody>
      </p:sp>
      <p:sp>
        <p:nvSpPr>
          <p:cNvPr id="12" name="Text Box 8"/>
          <p:cNvSpPr txBox="1">
            <a:spLocks noChangeArrowheads="1"/>
          </p:cNvSpPr>
          <p:nvPr/>
        </p:nvSpPr>
        <p:spPr bwMode="auto">
          <a:xfrm>
            <a:off x="1143000" y="5290837"/>
            <a:ext cx="1447800" cy="430887"/>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200"/>
          </a:p>
        </p:txBody>
      </p:sp>
      <p:sp>
        <p:nvSpPr>
          <p:cNvPr id="13" name="Text Box 8"/>
          <p:cNvSpPr txBox="1">
            <a:spLocks noChangeArrowheads="1"/>
          </p:cNvSpPr>
          <p:nvPr/>
        </p:nvSpPr>
        <p:spPr bwMode="auto">
          <a:xfrm>
            <a:off x="1143000" y="5721724"/>
            <a:ext cx="6934200" cy="430887"/>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200"/>
          </a:p>
        </p:txBody>
      </p:sp>
      <p:sp>
        <p:nvSpPr>
          <p:cNvPr id="14" name="Text Box 8"/>
          <p:cNvSpPr txBox="1">
            <a:spLocks noChangeArrowheads="1"/>
          </p:cNvSpPr>
          <p:nvPr/>
        </p:nvSpPr>
        <p:spPr bwMode="auto">
          <a:xfrm>
            <a:off x="1143000" y="6152611"/>
            <a:ext cx="6477000" cy="430887"/>
          </a:xfrm>
          <a:prstGeom prst="rect">
            <a:avLst/>
          </a:prstGeom>
          <a:solidFill>
            <a:srgbClr val="FFFFFF"/>
          </a:solid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200"/>
          </a:p>
        </p:txBody>
      </p:sp>
    </p:spTree>
    <p:extLst>
      <p:ext uri="{BB962C8B-B14F-4D97-AF65-F5344CB8AC3E}">
        <p14:creationId xmlns:p14="http://schemas.microsoft.com/office/powerpoint/2010/main" val="1976110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6"/>
                                        </p:tgtEl>
                                      </p:cBhvr>
                                    </p:animEffect>
                                    <p:anim calcmode="lin" valueType="num">
                                      <p:cBhvr>
                                        <p:cTn id="21" dur="1000"/>
                                        <p:tgtEl>
                                          <p:spTgt spid="6"/>
                                        </p:tgtEl>
                                        <p:attrNameLst>
                                          <p:attrName>ppt_x</p:attrName>
                                        </p:attrNameLst>
                                      </p:cBhvr>
                                      <p:tavLst>
                                        <p:tav tm="0">
                                          <p:val>
                                            <p:strVal val="ppt_x"/>
                                          </p:val>
                                        </p:tav>
                                        <p:tav tm="100000">
                                          <p:val>
                                            <p:strVal val="ppt_x"/>
                                          </p:val>
                                        </p:tav>
                                      </p:tavLst>
                                    </p:anim>
                                    <p:anim calcmode="lin" valueType="num">
                                      <p:cBhvr>
                                        <p:cTn id="22" dur="1000"/>
                                        <p:tgtEl>
                                          <p:spTgt spid="6"/>
                                        </p:tgtEl>
                                        <p:attrNameLst>
                                          <p:attrName>ppt_y</p:attrName>
                                        </p:attrNameLst>
                                      </p:cBhvr>
                                      <p:tavLst>
                                        <p:tav tm="0">
                                          <p:val>
                                            <p:strVal val="ppt_y"/>
                                          </p:val>
                                        </p:tav>
                                        <p:tav tm="100000">
                                          <p:val>
                                            <p:strVal val="ppt_y+.1"/>
                                          </p:val>
                                        </p:tav>
                                      </p:tavLst>
                                    </p:anim>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42" presetClass="exit" presetSubtype="0" fill="hold" grpId="0" nodeType="clickEffect">
                                  <p:stCondLst>
                                    <p:cond delay="0"/>
                                  </p:stCondLst>
                                  <p:childTnLst>
                                    <p:animEffect transition="out" filter="fade">
                                      <p:cBhvr>
                                        <p:cTn id="34" dur="1000"/>
                                        <p:tgtEl>
                                          <p:spTgt spid="9"/>
                                        </p:tgtEl>
                                      </p:cBhvr>
                                    </p:animEffect>
                                    <p:anim calcmode="lin" valueType="num">
                                      <p:cBhvr>
                                        <p:cTn id="35" dur="1000"/>
                                        <p:tgtEl>
                                          <p:spTgt spid="9"/>
                                        </p:tgtEl>
                                        <p:attrNameLst>
                                          <p:attrName>ppt_x</p:attrName>
                                        </p:attrNameLst>
                                      </p:cBhvr>
                                      <p:tavLst>
                                        <p:tav tm="0">
                                          <p:val>
                                            <p:strVal val="ppt_x"/>
                                          </p:val>
                                        </p:tav>
                                        <p:tav tm="100000">
                                          <p:val>
                                            <p:strVal val="ppt_x"/>
                                          </p:val>
                                        </p:tav>
                                      </p:tavLst>
                                    </p:anim>
                                    <p:anim calcmode="lin" valueType="num">
                                      <p:cBhvr>
                                        <p:cTn id="36" dur="1000"/>
                                        <p:tgtEl>
                                          <p:spTgt spid="9"/>
                                        </p:tgtEl>
                                        <p:attrNameLst>
                                          <p:attrName>ppt_y</p:attrName>
                                        </p:attrNameLst>
                                      </p:cBhvr>
                                      <p:tavLst>
                                        <p:tav tm="0">
                                          <p:val>
                                            <p:strVal val="ppt_y"/>
                                          </p:val>
                                        </p:tav>
                                        <p:tav tm="100000">
                                          <p:val>
                                            <p:strVal val="ppt_y+.1"/>
                                          </p:val>
                                        </p:tav>
                                      </p:tavLst>
                                    </p:anim>
                                    <p:set>
                                      <p:cBhvr>
                                        <p:cTn id="37" dur="1" fill="hold">
                                          <p:stCondLst>
                                            <p:cond delay="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42" presetClass="exit" presetSubtype="0" fill="hold" grpId="0" nodeType="clickEffect">
                                  <p:stCondLst>
                                    <p:cond delay="0"/>
                                  </p:stCondLst>
                                  <p:childTnLst>
                                    <p:animEffect transition="out" filter="fade">
                                      <p:cBhvr>
                                        <p:cTn id="41" dur="1000"/>
                                        <p:tgtEl>
                                          <p:spTgt spid="10"/>
                                        </p:tgtEl>
                                      </p:cBhvr>
                                    </p:animEffect>
                                    <p:anim calcmode="lin" valueType="num">
                                      <p:cBhvr>
                                        <p:cTn id="42" dur="1000"/>
                                        <p:tgtEl>
                                          <p:spTgt spid="10"/>
                                        </p:tgtEl>
                                        <p:attrNameLst>
                                          <p:attrName>ppt_x</p:attrName>
                                        </p:attrNameLst>
                                      </p:cBhvr>
                                      <p:tavLst>
                                        <p:tav tm="0">
                                          <p:val>
                                            <p:strVal val="ppt_x"/>
                                          </p:val>
                                        </p:tav>
                                        <p:tav tm="100000">
                                          <p:val>
                                            <p:strVal val="ppt_x"/>
                                          </p:val>
                                        </p:tav>
                                      </p:tavLst>
                                    </p:anim>
                                    <p:anim calcmode="lin" valueType="num">
                                      <p:cBhvr>
                                        <p:cTn id="43" dur="1000"/>
                                        <p:tgtEl>
                                          <p:spTgt spid="10"/>
                                        </p:tgtEl>
                                        <p:attrNameLst>
                                          <p:attrName>ppt_y</p:attrName>
                                        </p:attrNameLst>
                                      </p:cBhvr>
                                      <p:tavLst>
                                        <p:tav tm="0">
                                          <p:val>
                                            <p:strVal val="ppt_y"/>
                                          </p:val>
                                        </p:tav>
                                        <p:tav tm="100000">
                                          <p:val>
                                            <p:strVal val="ppt_y+.1"/>
                                          </p:val>
                                        </p:tav>
                                      </p:tavLst>
                                    </p:anim>
                                    <p:set>
                                      <p:cBhvr>
                                        <p:cTn id="44" dur="1" fill="hold">
                                          <p:stCondLst>
                                            <p:cond delay="999"/>
                                          </p:stCondLst>
                                        </p:cTn>
                                        <p:tgtEl>
                                          <p:spTgt spid="10"/>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42" presetClass="exit" presetSubtype="0" fill="hold" grpId="0" nodeType="clickEffect">
                                  <p:stCondLst>
                                    <p:cond delay="0"/>
                                  </p:stCondLst>
                                  <p:childTnLst>
                                    <p:animEffect transition="out" filter="fade">
                                      <p:cBhvr>
                                        <p:cTn id="48" dur="1000"/>
                                        <p:tgtEl>
                                          <p:spTgt spid="11"/>
                                        </p:tgtEl>
                                      </p:cBhvr>
                                    </p:animEffect>
                                    <p:anim calcmode="lin" valueType="num">
                                      <p:cBhvr>
                                        <p:cTn id="49" dur="1000"/>
                                        <p:tgtEl>
                                          <p:spTgt spid="11"/>
                                        </p:tgtEl>
                                        <p:attrNameLst>
                                          <p:attrName>ppt_x</p:attrName>
                                        </p:attrNameLst>
                                      </p:cBhvr>
                                      <p:tavLst>
                                        <p:tav tm="0">
                                          <p:val>
                                            <p:strVal val="ppt_x"/>
                                          </p:val>
                                        </p:tav>
                                        <p:tav tm="100000">
                                          <p:val>
                                            <p:strVal val="ppt_x"/>
                                          </p:val>
                                        </p:tav>
                                      </p:tavLst>
                                    </p:anim>
                                    <p:anim calcmode="lin" valueType="num">
                                      <p:cBhvr>
                                        <p:cTn id="50" dur="1000"/>
                                        <p:tgtEl>
                                          <p:spTgt spid="11"/>
                                        </p:tgtEl>
                                        <p:attrNameLst>
                                          <p:attrName>ppt_y</p:attrName>
                                        </p:attrNameLst>
                                      </p:cBhvr>
                                      <p:tavLst>
                                        <p:tav tm="0">
                                          <p:val>
                                            <p:strVal val="ppt_y"/>
                                          </p:val>
                                        </p:tav>
                                        <p:tav tm="100000">
                                          <p:val>
                                            <p:strVal val="ppt_y+.1"/>
                                          </p:val>
                                        </p:tav>
                                      </p:tavLst>
                                    </p:anim>
                                    <p:set>
                                      <p:cBhvr>
                                        <p:cTn id="51" dur="1" fill="hold">
                                          <p:stCondLst>
                                            <p:cond delay="999"/>
                                          </p:stCondLst>
                                        </p:cTn>
                                        <p:tgtEl>
                                          <p:spTgt spid="11"/>
                                        </p:tgtEl>
                                        <p:attrNameLst>
                                          <p:attrName>style.visibility</p:attrName>
                                        </p:attrNameLst>
                                      </p:cBhvr>
                                      <p:to>
                                        <p:strVal val="hidden"/>
                                      </p:to>
                                    </p:set>
                                  </p:childTnLst>
                                </p:cTn>
                              </p:par>
                            </p:childTnLst>
                          </p:cTn>
                        </p:par>
                      </p:childTnLst>
                    </p:cTn>
                  </p:par>
                  <p:par>
                    <p:cTn id="52" fill="hold">
                      <p:stCondLst>
                        <p:cond delay="indefinite"/>
                      </p:stCondLst>
                      <p:childTnLst>
                        <p:par>
                          <p:cTn id="53" fill="hold">
                            <p:stCondLst>
                              <p:cond delay="0"/>
                            </p:stCondLst>
                            <p:childTnLst>
                              <p:par>
                                <p:cTn id="54" presetID="42" presetClass="exit" presetSubtype="0" fill="hold" grpId="0" nodeType="clickEffect">
                                  <p:stCondLst>
                                    <p:cond delay="0"/>
                                  </p:stCondLst>
                                  <p:childTnLst>
                                    <p:animEffect transition="out" filter="fade">
                                      <p:cBhvr>
                                        <p:cTn id="55" dur="1000"/>
                                        <p:tgtEl>
                                          <p:spTgt spid="12"/>
                                        </p:tgtEl>
                                      </p:cBhvr>
                                    </p:animEffect>
                                    <p:anim calcmode="lin" valueType="num">
                                      <p:cBhvr>
                                        <p:cTn id="56" dur="1000"/>
                                        <p:tgtEl>
                                          <p:spTgt spid="12"/>
                                        </p:tgtEl>
                                        <p:attrNameLst>
                                          <p:attrName>ppt_x</p:attrName>
                                        </p:attrNameLst>
                                      </p:cBhvr>
                                      <p:tavLst>
                                        <p:tav tm="0">
                                          <p:val>
                                            <p:strVal val="ppt_x"/>
                                          </p:val>
                                        </p:tav>
                                        <p:tav tm="100000">
                                          <p:val>
                                            <p:strVal val="ppt_x"/>
                                          </p:val>
                                        </p:tav>
                                      </p:tavLst>
                                    </p:anim>
                                    <p:anim calcmode="lin" valueType="num">
                                      <p:cBhvr>
                                        <p:cTn id="57" dur="1000"/>
                                        <p:tgtEl>
                                          <p:spTgt spid="12"/>
                                        </p:tgtEl>
                                        <p:attrNameLst>
                                          <p:attrName>ppt_y</p:attrName>
                                        </p:attrNameLst>
                                      </p:cBhvr>
                                      <p:tavLst>
                                        <p:tav tm="0">
                                          <p:val>
                                            <p:strVal val="ppt_y"/>
                                          </p:val>
                                        </p:tav>
                                        <p:tav tm="100000">
                                          <p:val>
                                            <p:strVal val="ppt_y+.1"/>
                                          </p:val>
                                        </p:tav>
                                      </p:tavLst>
                                    </p:anim>
                                    <p:set>
                                      <p:cBhvr>
                                        <p:cTn id="58" dur="1" fill="hold">
                                          <p:stCondLst>
                                            <p:cond delay="999"/>
                                          </p:stCondLst>
                                        </p:cTn>
                                        <p:tgtEl>
                                          <p:spTgt spid="12"/>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42" presetClass="exit" presetSubtype="0" fill="hold" grpId="0" nodeType="clickEffect">
                                  <p:stCondLst>
                                    <p:cond delay="0"/>
                                  </p:stCondLst>
                                  <p:childTnLst>
                                    <p:animEffect transition="out" filter="fade">
                                      <p:cBhvr>
                                        <p:cTn id="62" dur="1000"/>
                                        <p:tgtEl>
                                          <p:spTgt spid="13"/>
                                        </p:tgtEl>
                                      </p:cBhvr>
                                    </p:animEffect>
                                    <p:anim calcmode="lin" valueType="num">
                                      <p:cBhvr>
                                        <p:cTn id="63" dur="1000"/>
                                        <p:tgtEl>
                                          <p:spTgt spid="13"/>
                                        </p:tgtEl>
                                        <p:attrNameLst>
                                          <p:attrName>ppt_x</p:attrName>
                                        </p:attrNameLst>
                                      </p:cBhvr>
                                      <p:tavLst>
                                        <p:tav tm="0">
                                          <p:val>
                                            <p:strVal val="ppt_x"/>
                                          </p:val>
                                        </p:tav>
                                        <p:tav tm="100000">
                                          <p:val>
                                            <p:strVal val="ppt_x"/>
                                          </p:val>
                                        </p:tav>
                                      </p:tavLst>
                                    </p:anim>
                                    <p:anim calcmode="lin" valueType="num">
                                      <p:cBhvr>
                                        <p:cTn id="64" dur="1000"/>
                                        <p:tgtEl>
                                          <p:spTgt spid="13"/>
                                        </p:tgtEl>
                                        <p:attrNameLst>
                                          <p:attrName>ppt_y</p:attrName>
                                        </p:attrNameLst>
                                      </p:cBhvr>
                                      <p:tavLst>
                                        <p:tav tm="0">
                                          <p:val>
                                            <p:strVal val="ppt_y"/>
                                          </p:val>
                                        </p:tav>
                                        <p:tav tm="100000">
                                          <p:val>
                                            <p:strVal val="ppt_y+.1"/>
                                          </p:val>
                                        </p:tav>
                                      </p:tavLst>
                                    </p:anim>
                                    <p:set>
                                      <p:cBhvr>
                                        <p:cTn id="65" dur="1" fill="hold">
                                          <p:stCondLst>
                                            <p:cond delay="999"/>
                                          </p:stCondLst>
                                        </p:cTn>
                                        <p:tgtEl>
                                          <p:spTgt spid="13"/>
                                        </p:tgtEl>
                                        <p:attrNameLst>
                                          <p:attrName>style.visibility</p:attrName>
                                        </p:attrNameLst>
                                      </p:cBhvr>
                                      <p:to>
                                        <p:strVal val="hidden"/>
                                      </p:to>
                                    </p:set>
                                  </p:childTnLst>
                                </p:cTn>
                              </p:par>
                            </p:childTnLst>
                          </p:cTn>
                        </p:par>
                      </p:childTnLst>
                    </p:cTn>
                  </p:par>
                  <p:par>
                    <p:cTn id="66" fill="hold">
                      <p:stCondLst>
                        <p:cond delay="indefinite"/>
                      </p:stCondLst>
                      <p:childTnLst>
                        <p:par>
                          <p:cTn id="67" fill="hold">
                            <p:stCondLst>
                              <p:cond delay="0"/>
                            </p:stCondLst>
                            <p:childTnLst>
                              <p:par>
                                <p:cTn id="68" presetID="42" presetClass="exit" presetSubtype="0" fill="hold" grpId="0" nodeType="clickEffect">
                                  <p:stCondLst>
                                    <p:cond delay="0"/>
                                  </p:stCondLst>
                                  <p:childTnLst>
                                    <p:animEffect transition="out" filter="fade">
                                      <p:cBhvr>
                                        <p:cTn id="69" dur="1000"/>
                                        <p:tgtEl>
                                          <p:spTgt spid="14"/>
                                        </p:tgtEl>
                                      </p:cBhvr>
                                    </p:animEffect>
                                    <p:anim calcmode="lin" valueType="num">
                                      <p:cBhvr>
                                        <p:cTn id="70" dur="1000"/>
                                        <p:tgtEl>
                                          <p:spTgt spid="14"/>
                                        </p:tgtEl>
                                        <p:attrNameLst>
                                          <p:attrName>ppt_x</p:attrName>
                                        </p:attrNameLst>
                                      </p:cBhvr>
                                      <p:tavLst>
                                        <p:tav tm="0">
                                          <p:val>
                                            <p:strVal val="ppt_x"/>
                                          </p:val>
                                        </p:tav>
                                        <p:tav tm="100000">
                                          <p:val>
                                            <p:strVal val="ppt_x"/>
                                          </p:val>
                                        </p:tav>
                                      </p:tavLst>
                                    </p:anim>
                                    <p:anim calcmode="lin" valueType="num">
                                      <p:cBhvr>
                                        <p:cTn id="71" dur="1000"/>
                                        <p:tgtEl>
                                          <p:spTgt spid="14"/>
                                        </p:tgtEl>
                                        <p:attrNameLst>
                                          <p:attrName>ppt_y</p:attrName>
                                        </p:attrNameLst>
                                      </p:cBhvr>
                                      <p:tavLst>
                                        <p:tav tm="0">
                                          <p:val>
                                            <p:strVal val="ppt_y"/>
                                          </p:val>
                                        </p:tav>
                                        <p:tav tm="100000">
                                          <p:val>
                                            <p:strVal val="ppt_y+.1"/>
                                          </p:val>
                                        </p:tav>
                                      </p:tavLst>
                                    </p:anim>
                                    <p:set>
                                      <p:cBhvr>
                                        <p:cTn id="72" dur="1" fill="hold">
                                          <p:stCondLst>
                                            <p:cond delay="9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9" grpId="0" animBg="1"/>
      <p:bldP spid="10" grpId="0" animBg="1"/>
      <p:bldP spid="11" grpId="0" animBg="1"/>
      <p:bldP spid="12" grpId="0" animBg="1"/>
      <p:bldP spid="13" grpId="0" animBg="1"/>
      <p:bldP spid="14" grpId="0" animBg="1"/>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Rectangle 2"/>
          <p:cNvSpPr>
            <a:spLocks noGrp="1" noChangeArrowheads="1"/>
          </p:cNvSpPr>
          <p:nvPr>
            <p:ph type="title"/>
          </p:nvPr>
        </p:nvSpPr>
        <p:spPr>
          <a:xfrm>
            <a:off x="762000" y="838200"/>
            <a:ext cx="7772400" cy="1143000"/>
          </a:xfrm>
        </p:spPr>
        <p:txBody>
          <a:bodyPr/>
          <a:lstStyle/>
          <a:p>
            <a:r>
              <a:rPr lang="en-US"/>
              <a:t>Unit 9 :  Personal Finance</a:t>
            </a:r>
          </a:p>
        </p:txBody>
      </p:sp>
      <p:sp>
        <p:nvSpPr>
          <p:cNvPr id="297987" name="Rectangle 3"/>
          <p:cNvSpPr>
            <a:spLocks noGrp="1" noChangeArrowheads="1"/>
          </p:cNvSpPr>
          <p:nvPr>
            <p:ph type="body" idx="1"/>
          </p:nvPr>
        </p:nvSpPr>
        <p:spPr>
          <a:xfrm>
            <a:off x="381000" y="2667000"/>
            <a:ext cx="8458200" cy="4191000"/>
          </a:xfrm>
          <a:solidFill>
            <a:schemeClr val="bg1">
              <a:alpha val="50000"/>
            </a:schemeClr>
          </a:solidFill>
        </p:spPr>
        <p:txBody>
          <a:bodyPr/>
          <a:lstStyle/>
          <a:p>
            <a:pPr>
              <a:buFontTx/>
              <a:buNone/>
            </a:pPr>
            <a:r>
              <a:rPr lang="en-US" sz="3600"/>
              <a:t>Standards and Elements:</a:t>
            </a:r>
          </a:p>
          <a:p>
            <a:pPr marL="1314450" lvl="1">
              <a:buFontTx/>
              <a:buChar char="•"/>
            </a:pPr>
            <a:r>
              <a:rPr lang="en-US" sz="3200"/>
              <a:t>SS8E4</a:t>
            </a:r>
          </a:p>
          <a:p>
            <a:pPr marL="1314450" lvl="1">
              <a:buFontTx/>
              <a:buChar char="•"/>
            </a:pPr>
            <a:r>
              <a:rPr lang="en-US" sz="3200"/>
              <a:t>SS8E5</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GA8DOME">
  <a:themeElements>
    <a:clrScheme name="">
      <a:dk1>
        <a:srgbClr val="000000"/>
      </a:dk1>
      <a:lt1>
        <a:srgbClr val="FFFFFF"/>
      </a:lt1>
      <a:dk2>
        <a:srgbClr val="000000"/>
      </a:dk2>
      <a:lt2>
        <a:srgbClr val="000000"/>
      </a:lt2>
      <a:accent1>
        <a:srgbClr val="00CC99"/>
      </a:accent1>
      <a:accent2>
        <a:srgbClr val="3333CC"/>
      </a:accent2>
      <a:accent3>
        <a:srgbClr val="FFFFFF"/>
      </a:accent3>
      <a:accent4>
        <a:srgbClr val="000000"/>
      </a:accent4>
      <a:accent5>
        <a:srgbClr val="AAE2CA"/>
      </a:accent5>
      <a:accent6>
        <a:srgbClr val="2D2DB9"/>
      </a:accent6>
      <a:hlink>
        <a:srgbClr val="FF3300"/>
      </a:hlink>
      <a:folHlink>
        <a:srgbClr val="CC0000"/>
      </a:folHlink>
    </a:clrScheme>
    <a:fontScheme name="GA8DOME">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A8DOM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GA8DO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GA8DOM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GA8DOM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GA8DO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GA8DO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GA8DO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RespondQuestionMaster">
  <a:themeElements>
    <a:clrScheme name="">
      <a:dk1>
        <a:srgbClr val="000000"/>
      </a:dk1>
      <a:lt1>
        <a:srgbClr val="FFFFFF"/>
      </a:lt1>
      <a:dk2>
        <a:srgbClr val="000000"/>
      </a:dk2>
      <a:lt2>
        <a:srgbClr val="000000"/>
      </a:lt2>
      <a:accent1>
        <a:srgbClr val="00CC99"/>
      </a:accent1>
      <a:accent2>
        <a:srgbClr val="3333CC"/>
      </a:accent2>
      <a:accent3>
        <a:srgbClr val="FFFFFF"/>
      </a:accent3>
      <a:accent4>
        <a:srgbClr val="000000"/>
      </a:accent4>
      <a:accent5>
        <a:srgbClr val="AAE2CA"/>
      </a:accent5>
      <a:accent6>
        <a:srgbClr val="2D2DB9"/>
      </a:accent6>
      <a:hlink>
        <a:srgbClr val="FF3300"/>
      </a:hlink>
      <a:folHlink>
        <a:srgbClr val="CC0000"/>
      </a:folHlink>
    </a:clrScheme>
    <a:fontScheme name="GA8DOME">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A8DOM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GA8DO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GA8DOM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GA8DOM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GA8DO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GA8DO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GA8DO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iRespondGraphMaster">
  <a:themeElements>
    <a:clrScheme name="">
      <a:dk1>
        <a:srgbClr val="000000"/>
      </a:dk1>
      <a:lt1>
        <a:srgbClr val="FFFFFF"/>
      </a:lt1>
      <a:dk2>
        <a:srgbClr val="000000"/>
      </a:dk2>
      <a:lt2>
        <a:srgbClr val="000000"/>
      </a:lt2>
      <a:accent1>
        <a:srgbClr val="00CC99"/>
      </a:accent1>
      <a:accent2>
        <a:srgbClr val="3333CC"/>
      </a:accent2>
      <a:accent3>
        <a:srgbClr val="FFFFFF"/>
      </a:accent3>
      <a:accent4>
        <a:srgbClr val="000000"/>
      </a:accent4>
      <a:accent5>
        <a:srgbClr val="AAE2CA"/>
      </a:accent5>
      <a:accent6>
        <a:srgbClr val="2D2DB9"/>
      </a:accent6>
      <a:hlink>
        <a:srgbClr val="FF3300"/>
      </a:hlink>
      <a:folHlink>
        <a:srgbClr val="CC0000"/>
      </a:folHlink>
    </a:clrScheme>
    <a:fontScheme name="GA8DOME">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A8DOM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GA8DO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GA8DOM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GA8DOM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GA8DO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GA8DO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GA8DO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C:\WINDOWS\Application Data\Microsoft\Templates\GA8FLAG.pot</Template>
  <TotalTime>1815</TotalTime>
  <Words>9013</Words>
  <Application>Microsoft Office PowerPoint</Application>
  <PresentationFormat>On-screen Show (4:3)</PresentationFormat>
  <Paragraphs>681</Paragraphs>
  <Slides>107</Slides>
  <Notes>86</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107</vt:i4>
      </vt:variant>
    </vt:vector>
  </HeadingPairs>
  <TitlesOfParts>
    <vt:vector size="113" baseType="lpstr">
      <vt:lpstr>Arial</vt:lpstr>
      <vt:lpstr>Arial Black</vt:lpstr>
      <vt:lpstr>Times New Roman</vt:lpstr>
      <vt:lpstr>GA8DOME</vt:lpstr>
      <vt:lpstr>iRespondQuestionMaster</vt:lpstr>
      <vt:lpstr>iRespondGraphMaster</vt:lpstr>
      <vt:lpstr>PowerPoint Presentation</vt:lpstr>
      <vt:lpstr>Unit 1: Geography of Georgia/Georgia’s Beginnings</vt:lpstr>
      <vt:lpstr>Geography of Georgia</vt:lpstr>
      <vt:lpstr>Geography of Georgia</vt:lpstr>
      <vt:lpstr>Georgia’s Beginnings</vt:lpstr>
      <vt:lpstr>Unit 2: Exploration and GA’s Colonization</vt:lpstr>
      <vt:lpstr>European Contact</vt:lpstr>
      <vt:lpstr>Reasons for European Exploration</vt:lpstr>
      <vt:lpstr>Founding of Georgia</vt:lpstr>
      <vt:lpstr>The Trustee Period</vt:lpstr>
      <vt:lpstr>GA as a Royal Colony</vt:lpstr>
      <vt:lpstr>Unit 3: Statehood, Revolution, and Westward Expansion</vt:lpstr>
      <vt:lpstr>Causes of the American Revolution</vt:lpstr>
      <vt:lpstr>Causes of the American Revolution</vt:lpstr>
      <vt:lpstr>Causes of the American Revolution</vt:lpstr>
      <vt:lpstr>Causes of the American Revolution Video</vt:lpstr>
      <vt:lpstr>GA During the  American Revolution</vt:lpstr>
      <vt:lpstr>Georgia Wartime Heroes</vt:lpstr>
      <vt:lpstr>State and Federal Constitutions</vt:lpstr>
      <vt:lpstr>American Revolution Video</vt:lpstr>
      <vt:lpstr>Unit 4: Civil War and Reconstruction</vt:lpstr>
      <vt:lpstr>Growth of Georgia</vt:lpstr>
      <vt:lpstr>Land Policies in GA</vt:lpstr>
      <vt:lpstr>Impact of Technology</vt:lpstr>
      <vt:lpstr>Indian Removal</vt:lpstr>
      <vt:lpstr>Indian Removal</vt:lpstr>
      <vt:lpstr>Causes of the Civil War</vt:lpstr>
      <vt:lpstr>Causes of the Civil War</vt:lpstr>
      <vt:lpstr>Causes of the Civil War</vt:lpstr>
      <vt:lpstr>Causes of the Civil War</vt:lpstr>
      <vt:lpstr>Causes of the Civil War Video</vt:lpstr>
      <vt:lpstr>Key Events of the Civil War</vt:lpstr>
      <vt:lpstr>Key Events of the Civil War</vt:lpstr>
      <vt:lpstr>Key Events of the Civil War</vt:lpstr>
      <vt:lpstr>Key Events of the Civil War</vt:lpstr>
      <vt:lpstr>Civil War Video</vt:lpstr>
      <vt:lpstr>Reconstruction</vt:lpstr>
      <vt:lpstr>Changes in Government</vt:lpstr>
      <vt:lpstr>Ku Klux Klan</vt:lpstr>
      <vt:lpstr>Unit 5: The New South</vt:lpstr>
      <vt:lpstr>Georgia in a New South</vt:lpstr>
      <vt:lpstr>Georgia in a New South</vt:lpstr>
      <vt:lpstr>Georgia in a New South</vt:lpstr>
      <vt:lpstr>African Americans in the New South</vt:lpstr>
      <vt:lpstr>Civil Rights Leaders</vt:lpstr>
      <vt:lpstr>Civil Rights Leaders</vt:lpstr>
      <vt:lpstr>World War I (WWI)</vt:lpstr>
      <vt:lpstr>GA’s Contributions to WWI</vt:lpstr>
      <vt:lpstr>World War I Video</vt:lpstr>
      <vt:lpstr>Unit 6: Early 20th Century Georgia</vt:lpstr>
      <vt:lpstr>Causes of the  Great Depression</vt:lpstr>
      <vt:lpstr>Causes of the Great Depression Video</vt:lpstr>
      <vt:lpstr>Eugene Talmadge</vt:lpstr>
      <vt:lpstr>The New Deal</vt:lpstr>
      <vt:lpstr>New Deal Programs</vt:lpstr>
      <vt:lpstr>New Deal Video</vt:lpstr>
      <vt:lpstr>World War II (WWII)</vt:lpstr>
      <vt:lpstr>U.S. Involvement</vt:lpstr>
      <vt:lpstr>Georgia During WWII</vt:lpstr>
      <vt:lpstr>Georgia During WWII</vt:lpstr>
      <vt:lpstr>World War II Video</vt:lpstr>
      <vt:lpstr>The Holocaust</vt:lpstr>
      <vt:lpstr>The Holocaust Video</vt:lpstr>
      <vt:lpstr>Franklin D. Roosevelt</vt:lpstr>
      <vt:lpstr>Unit 7: Modern GA and Civil Rights</vt:lpstr>
      <vt:lpstr>Post-WWII Developments</vt:lpstr>
      <vt:lpstr>Development of Atlanta</vt:lpstr>
      <vt:lpstr>Atlanta’s Major League Sports Teams</vt:lpstr>
      <vt:lpstr>Transportation Systems</vt:lpstr>
      <vt:lpstr>Civil Rights (1940’s and 1950’s)</vt:lpstr>
      <vt:lpstr>Civil Rights (1940’s &amp; 1950’s)</vt:lpstr>
      <vt:lpstr>Civil Rights (1960’s &amp; 1970’s)</vt:lpstr>
      <vt:lpstr>Civil Rights (1960’s &amp; 1970’s)</vt:lpstr>
      <vt:lpstr>Civil Rights (1960’s &amp; 1970’s)</vt:lpstr>
      <vt:lpstr>Civil Rights Video</vt:lpstr>
      <vt:lpstr>Georgia Since 1970</vt:lpstr>
      <vt:lpstr>Georgia’s Two-Party System</vt:lpstr>
      <vt:lpstr>1996 Olympic Games</vt:lpstr>
      <vt:lpstr>Immigrants Coming to GA</vt:lpstr>
      <vt:lpstr>Unit 8:  Government</vt:lpstr>
      <vt:lpstr>GA State Constitution</vt:lpstr>
      <vt:lpstr>GA State Constitution</vt:lpstr>
      <vt:lpstr>Branches of Government Video</vt:lpstr>
      <vt:lpstr>Pledge of Allegiance to the Georgia Flag</vt:lpstr>
      <vt:lpstr>Georgia State Seal and the Georgia Flag</vt:lpstr>
      <vt:lpstr>Rights and Responsibilities</vt:lpstr>
      <vt:lpstr>Voting Requirements</vt:lpstr>
      <vt:lpstr>Legislative Branch</vt:lpstr>
      <vt:lpstr>Legislative Process</vt:lpstr>
      <vt:lpstr>Legislative Process Video</vt:lpstr>
      <vt:lpstr>Executive Branch</vt:lpstr>
      <vt:lpstr>Judicial Branch</vt:lpstr>
      <vt:lpstr>Local Governments</vt:lpstr>
      <vt:lpstr>Special-Purpose Governments</vt:lpstr>
      <vt:lpstr>Juvenile Justice</vt:lpstr>
      <vt:lpstr>Juvenile Justice</vt:lpstr>
      <vt:lpstr>Juvenile Justice Process</vt:lpstr>
      <vt:lpstr>The Seven Delinquent Behaviors</vt:lpstr>
      <vt:lpstr>Unit 9 :  Personal Finance</vt:lpstr>
      <vt:lpstr>Sources of Revenue</vt:lpstr>
      <vt:lpstr>Distribution of Revenue</vt:lpstr>
      <vt:lpstr>Personal Income</vt:lpstr>
      <vt:lpstr>Investing of Income</vt:lpstr>
      <vt:lpstr>New Businesses</vt:lpstr>
      <vt:lpstr>Importance of Georgia Based Businesses</vt:lpstr>
      <vt:lpstr>Credit</vt:lpstr>
      <vt:lpstr>Personal Finance Videos</vt:lpstr>
    </vt:vector>
  </TitlesOfParts>
  <Manager>©2005 Clairmont Press</Manager>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Georgia and the American Experience</dc:title>
  <dc:subject>Chapter 4: Settlement of the Thirteenth Colony</dc:subject>
  <dc:creator>Emmett R. Mullins, Ed.D. &amp;  Dean Looney</dc:creator>
  <cp:lastModifiedBy>Kerry M. Gaskins</cp:lastModifiedBy>
  <cp:revision>125</cp:revision>
  <cp:lastPrinted>2016-03-31T13:51:54Z</cp:lastPrinted>
  <dcterms:created xsi:type="dcterms:W3CDTF">2005-06-27T03:34:38Z</dcterms:created>
  <dcterms:modified xsi:type="dcterms:W3CDTF">2017-04-10T17:26:36Z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howTimer">
    <vt:bool>true</vt:bool>
  </property>
  <property fmtid="{D5CDD505-2E9C-101B-9397-08002B2CF9AE}" pid="3" name="ShowPercent">
    <vt:bool>true</vt:bool>
  </property>
  <property fmtid="{D5CDD505-2E9C-101B-9397-08002B2CF9AE}" pid="4" name="AutoReflect">
    <vt:bool>false</vt:bool>
  </property>
  <property fmtid="{D5CDD505-2E9C-101B-9397-08002B2CF9AE}" pid="5" name="KeepGraph">
    <vt:bool>false</vt:bool>
  </property>
</Properties>
</file>